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0" r:id="rId2"/>
    <p:sldId id="288" r:id="rId3"/>
    <p:sldId id="338" r:id="rId4"/>
    <p:sldId id="256" r:id="rId5"/>
    <p:sldId id="281" r:id="rId6"/>
    <p:sldId id="292" r:id="rId7"/>
    <p:sldId id="293" r:id="rId8"/>
    <p:sldId id="295" r:id="rId9"/>
    <p:sldId id="294" r:id="rId10"/>
    <p:sldId id="285" r:id="rId11"/>
    <p:sldId id="286" r:id="rId12"/>
    <p:sldId id="289" r:id="rId13"/>
    <p:sldId id="282" r:id="rId14"/>
    <p:sldId id="325" r:id="rId15"/>
    <p:sldId id="261" r:id="rId16"/>
    <p:sldId id="323" r:id="rId17"/>
    <p:sldId id="326" r:id="rId18"/>
    <p:sldId id="324" r:id="rId19"/>
    <p:sldId id="431" r:id="rId20"/>
    <p:sldId id="278" r:id="rId21"/>
  </p:sldIdLst>
  <p:sldSz cx="12192000" cy="6858000"/>
  <p:notesSz cx="6858000" cy="9144000"/>
  <p:embeddedFontLst>
    <p:embeddedFont>
      <p:font typeface="Lato" panose="020F0502020204030203"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맑은 고딕" panose="020B0503020000020004" pitchFamily="50" charset="-127"/>
      <p:regular r:id="rId31"/>
      <p:bold r:id="rId3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1C1C1C"/>
    <a:srgbClr val="09888D"/>
    <a:srgbClr val="80D8DC"/>
    <a:srgbClr val="8ADABD"/>
    <a:srgbClr val="C5EDEF"/>
    <a:srgbClr val="0CB5BC"/>
    <a:srgbClr val="0CA7AB"/>
    <a:srgbClr val="000000"/>
    <a:srgbClr val="16B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4" autoAdjust="0"/>
    <p:restoredTop sz="62275" autoAdjust="0"/>
  </p:normalViewPr>
  <p:slideViewPr>
    <p:cSldViewPr snapToGrid="0">
      <p:cViewPr varScale="1">
        <p:scale>
          <a:sx n="69" d="100"/>
          <a:sy n="69" d="100"/>
        </p:scale>
        <p:origin x="2322"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조 성우" userId="4667a82cb2e7781a" providerId="LiveId" clId="{CEBA5677-4B6E-473B-A54E-E878E28E74F7}"/>
    <pc:docChg chg="modSld">
      <pc:chgData name="조 성우" userId="4667a82cb2e7781a" providerId="LiveId" clId="{CEBA5677-4B6E-473B-A54E-E878E28E74F7}" dt="2022-04-06T04:29:53.058" v="0" actId="20577"/>
      <pc:docMkLst>
        <pc:docMk/>
      </pc:docMkLst>
      <pc:sldChg chg="modSp mod">
        <pc:chgData name="조 성우" userId="4667a82cb2e7781a" providerId="LiveId" clId="{CEBA5677-4B6E-473B-A54E-E878E28E74F7}" dt="2022-04-06T04:29:53.058" v="0" actId="20577"/>
        <pc:sldMkLst>
          <pc:docMk/>
          <pc:sldMk cId="3560668104" sldId="325"/>
        </pc:sldMkLst>
        <pc:spChg chg="mod">
          <ac:chgData name="조 성우" userId="4667a82cb2e7781a" providerId="LiveId" clId="{CEBA5677-4B6E-473B-A54E-E878E28E74F7}" dt="2022-04-06T04:29:53.058" v="0" actId="20577"/>
          <ac:spMkLst>
            <pc:docMk/>
            <pc:sldMk cId="3560668104" sldId="325"/>
            <ac:spMk id="35" creationId="{7ECC0558-75B6-42AF-8DF9-8A38DB361AA7}"/>
          </ac:spMkLst>
        </pc:spChg>
      </pc:sldChg>
    </pc:docChg>
  </pc:docChgLst>
  <pc:docChgLst>
    <pc:chgData name="조 성우" userId="4667a82cb2e7781a" providerId="LiveId" clId="{9BD1E081-F737-4967-819E-520CC5838A37}"/>
    <pc:docChg chg="undo custSel addSld delSld modSld sldOrd">
      <pc:chgData name="조 성우" userId="4667a82cb2e7781a" providerId="LiveId" clId="{9BD1E081-F737-4967-819E-520CC5838A37}" dt="2022-04-04T10:26:15.164" v="423"/>
      <pc:docMkLst>
        <pc:docMk/>
      </pc:docMkLst>
      <pc:sldChg chg="delSp modSp mod modNotesTx">
        <pc:chgData name="조 성우" userId="4667a82cb2e7781a" providerId="LiveId" clId="{9BD1E081-F737-4967-819E-520CC5838A37}" dt="2022-04-04T10:22:50.909" v="297" actId="20577"/>
        <pc:sldMkLst>
          <pc:docMk/>
          <pc:sldMk cId="1227387120" sldId="288"/>
        </pc:sldMkLst>
        <pc:spChg chg="del">
          <ac:chgData name="조 성우" userId="4667a82cb2e7781a" providerId="LiveId" clId="{9BD1E081-F737-4967-819E-520CC5838A37}" dt="2022-04-04T10:17:13.079" v="10" actId="478"/>
          <ac:spMkLst>
            <pc:docMk/>
            <pc:sldMk cId="1227387120" sldId="288"/>
            <ac:spMk id="19" creationId="{02ACC8AA-5598-485D-A6FC-D852E47A5AA3}"/>
          </ac:spMkLst>
        </pc:spChg>
        <pc:spChg chg="del">
          <ac:chgData name="조 성우" userId="4667a82cb2e7781a" providerId="LiveId" clId="{9BD1E081-F737-4967-819E-520CC5838A37}" dt="2022-04-04T10:17:14.006" v="11" actId="478"/>
          <ac:spMkLst>
            <pc:docMk/>
            <pc:sldMk cId="1227387120" sldId="288"/>
            <ac:spMk id="21" creationId="{3BEB2D5B-27E5-4050-A493-2A86255CB520}"/>
          </ac:spMkLst>
        </pc:spChg>
        <pc:spChg chg="mod">
          <ac:chgData name="조 성우" userId="4667a82cb2e7781a" providerId="LiveId" clId="{9BD1E081-F737-4967-819E-520CC5838A37}" dt="2022-04-04T10:17:49.778" v="23" actId="20577"/>
          <ac:spMkLst>
            <pc:docMk/>
            <pc:sldMk cId="1227387120" sldId="288"/>
            <ac:spMk id="22" creationId="{E9446E27-DA4B-438F-8B7F-37ED2D90951B}"/>
          </ac:spMkLst>
        </pc:spChg>
        <pc:spChg chg="del">
          <ac:chgData name="조 성우" userId="4667a82cb2e7781a" providerId="LiveId" clId="{9BD1E081-F737-4967-819E-520CC5838A37}" dt="2022-04-04T10:17:15.157" v="12" actId="478"/>
          <ac:spMkLst>
            <pc:docMk/>
            <pc:sldMk cId="1227387120" sldId="288"/>
            <ac:spMk id="24" creationId="{70ECDBB4-3A35-4507-8DEB-3637F36A94A2}"/>
          </ac:spMkLst>
        </pc:spChg>
        <pc:graphicFrameChg chg="mod">
          <ac:chgData name="조 성우" userId="4667a82cb2e7781a" providerId="LiveId" clId="{9BD1E081-F737-4967-819E-520CC5838A37}" dt="2022-04-04T10:17:42.028" v="21" actId="1076"/>
          <ac:graphicFrameMkLst>
            <pc:docMk/>
            <pc:sldMk cId="1227387120" sldId="288"/>
            <ac:graphicFrameMk id="2" creationId="{0E30617C-42C4-4DE8-9E0E-EB99920CC2CF}"/>
          </ac:graphicFrameMkLst>
        </pc:graphicFrameChg>
        <pc:graphicFrameChg chg="del">
          <ac:chgData name="조 성우" userId="4667a82cb2e7781a" providerId="LiveId" clId="{9BD1E081-F737-4967-819E-520CC5838A37}" dt="2022-04-04T10:17:10.265" v="9" actId="478"/>
          <ac:graphicFrameMkLst>
            <pc:docMk/>
            <pc:sldMk cId="1227387120" sldId="288"/>
            <ac:graphicFrameMk id="20" creationId="{866EB882-F5F3-483C-B4F1-52A30AE15C96}"/>
          </ac:graphicFrameMkLst>
        </pc:graphicFrameChg>
      </pc:sldChg>
      <pc:sldChg chg="addSp delSp modSp add del mod setBg">
        <pc:chgData name="조 성우" userId="4667a82cb2e7781a" providerId="LiveId" clId="{9BD1E081-F737-4967-819E-520CC5838A37}" dt="2022-04-04T10:25:51.354" v="421" actId="47"/>
        <pc:sldMkLst>
          <pc:docMk/>
          <pc:sldMk cId="1504036693" sldId="296"/>
        </pc:sldMkLst>
        <pc:spChg chg="add del mod">
          <ac:chgData name="조 성우" userId="4667a82cb2e7781a" providerId="LiveId" clId="{9BD1E081-F737-4967-819E-520CC5838A37}" dt="2022-04-04T10:18:16.118" v="30" actId="21"/>
          <ac:spMkLst>
            <pc:docMk/>
            <pc:sldMk cId="1504036693" sldId="296"/>
            <ac:spMk id="9" creationId="{8EE2D833-2F6F-42C5-BF06-5F10AD96883B}"/>
          </ac:spMkLst>
        </pc:spChg>
        <pc:spChg chg="add del mod">
          <ac:chgData name="조 성우" userId="4667a82cb2e7781a" providerId="LiveId" clId="{9BD1E081-F737-4967-819E-520CC5838A37}" dt="2022-04-04T10:18:16.118" v="30" actId="21"/>
          <ac:spMkLst>
            <pc:docMk/>
            <pc:sldMk cId="1504036693" sldId="296"/>
            <ac:spMk id="10" creationId="{8BB21403-2747-4524-B306-7BA51CFFF256}"/>
          </ac:spMkLst>
        </pc:spChg>
        <pc:spChg chg="add del mod">
          <ac:chgData name="조 성우" userId="4667a82cb2e7781a" providerId="LiveId" clId="{9BD1E081-F737-4967-819E-520CC5838A37}" dt="2022-04-04T10:18:16.118" v="30" actId="21"/>
          <ac:spMkLst>
            <pc:docMk/>
            <pc:sldMk cId="1504036693" sldId="296"/>
            <ac:spMk id="11" creationId="{73722B8C-123F-424A-A630-56E07E4B2BC2}"/>
          </ac:spMkLst>
        </pc:spChg>
        <pc:spChg chg="del">
          <ac:chgData name="조 성우" userId="4667a82cb2e7781a" providerId="LiveId" clId="{9BD1E081-F737-4967-819E-520CC5838A37}" dt="2022-04-04T10:17:01.706" v="6" actId="21"/>
          <ac:spMkLst>
            <pc:docMk/>
            <pc:sldMk cId="1504036693" sldId="296"/>
            <ac:spMk id="19" creationId="{02ACC8AA-5598-485D-A6FC-D852E47A5AA3}"/>
          </ac:spMkLst>
        </pc:spChg>
        <pc:spChg chg="del">
          <ac:chgData name="조 성우" userId="4667a82cb2e7781a" providerId="LiveId" clId="{9BD1E081-F737-4967-819E-520CC5838A37}" dt="2022-04-04T10:17:01.706" v="6" actId="21"/>
          <ac:spMkLst>
            <pc:docMk/>
            <pc:sldMk cId="1504036693" sldId="296"/>
            <ac:spMk id="21" creationId="{3BEB2D5B-27E5-4050-A493-2A86255CB520}"/>
          </ac:spMkLst>
        </pc:spChg>
        <pc:spChg chg="del">
          <ac:chgData name="조 성우" userId="4667a82cb2e7781a" providerId="LiveId" clId="{9BD1E081-F737-4967-819E-520CC5838A37}" dt="2022-04-04T10:17:55.515" v="24" actId="478"/>
          <ac:spMkLst>
            <pc:docMk/>
            <pc:sldMk cId="1504036693" sldId="296"/>
            <ac:spMk id="22" creationId="{E9446E27-DA4B-438F-8B7F-37ED2D90951B}"/>
          </ac:spMkLst>
        </pc:spChg>
        <pc:spChg chg="del">
          <ac:chgData name="조 성우" userId="4667a82cb2e7781a" providerId="LiveId" clId="{9BD1E081-F737-4967-819E-520CC5838A37}" dt="2022-04-04T10:17:01.706" v="6" actId="21"/>
          <ac:spMkLst>
            <pc:docMk/>
            <pc:sldMk cId="1504036693" sldId="296"/>
            <ac:spMk id="24" creationId="{70ECDBB4-3A35-4507-8DEB-3637F36A94A2}"/>
          </ac:spMkLst>
        </pc:spChg>
        <pc:graphicFrameChg chg="del">
          <ac:chgData name="조 성우" userId="4667a82cb2e7781a" providerId="LiveId" clId="{9BD1E081-F737-4967-819E-520CC5838A37}" dt="2022-04-04T10:17:06.601" v="8" actId="478"/>
          <ac:graphicFrameMkLst>
            <pc:docMk/>
            <pc:sldMk cId="1504036693" sldId="296"/>
            <ac:graphicFrameMk id="2" creationId="{0E30617C-42C4-4DE8-9E0E-EB99920CC2CF}"/>
          </ac:graphicFrameMkLst>
        </pc:graphicFrameChg>
        <pc:graphicFrameChg chg="del mod">
          <ac:chgData name="조 성우" userId="4667a82cb2e7781a" providerId="LiveId" clId="{9BD1E081-F737-4967-819E-520CC5838A37}" dt="2022-04-04T10:16:56.161" v="5" actId="478"/>
          <ac:graphicFrameMkLst>
            <pc:docMk/>
            <pc:sldMk cId="1504036693" sldId="296"/>
            <ac:graphicFrameMk id="20" creationId="{866EB882-F5F3-483C-B4F1-52A30AE15C96}"/>
          </ac:graphicFrameMkLst>
        </pc:graphicFrameChg>
        <pc:picChg chg="del">
          <ac:chgData name="조 성우" userId="4667a82cb2e7781a" providerId="LiveId" clId="{9BD1E081-F737-4967-819E-520CC5838A37}" dt="2022-04-04T10:18:05.297" v="28" actId="21"/>
          <ac:picMkLst>
            <pc:docMk/>
            <pc:sldMk cId="1504036693" sldId="296"/>
            <ac:picMk id="6" creationId="{0C88348F-C749-460C-947D-21722819F694}"/>
          </ac:picMkLst>
        </pc:picChg>
      </pc:sldChg>
      <pc:sldChg chg="addSp delSp modSp add mod ord modTransition setBg modNotesTx">
        <pc:chgData name="조 성우" userId="4667a82cb2e7781a" providerId="LiveId" clId="{9BD1E081-F737-4967-819E-520CC5838A37}" dt="2022-04-04T10:26:15.164" v="423"/>
        <pc:sldMkLst>
          <pc:docMk/>
          <pc:sldMk cId="2740723565" sldId="338"/>
        </pc:sldMkLst>
        <pc:spChg chg="add del mod">
          <ac:chgData name="조 성우" userId="4667a82cb2e7781a" providerId="LiveId" clId="{9BD1E081-F737-4967-819E-520CC5838A37}" dt="2022-04-04T10:20:56.379" v="240" actId="478"/>
          <ac:spMkLst>
            <pc:docMk/>
            <pc:sldMk cId="2740723565" sldId="338"/>
            <ac:spMk id="11" creationId="{24CF9213-3F90-4928-A1D9-49837B01DAA3}"/>
          </ac:spMkLst>
        </pc:spChg>
        <pc:spChg chg="add del mod">
          <ac:chgData name="조 성우" userId="4667a82cb2e7781a" providerId="LiveId" clId="{9BD1E081-F737-4967-819E-520CC5838A37}" dt="2022-04-04T10:20:58.113" v="243" actId="478"/>
          <ac:spMkLst>
            <pc:docMk/>
            <pc:sldMk cId="2740723565" sldId="338"/>
            <ac:spMk id="12" creationId="{8CF37B26-AC56-4A64-843E-D2F3176EA8AE}"/>
          </ac:spMkLst>
        </pc:spChg>
        <pc:spChg chg="add del mod">
          <ac:chgData name="조 성우" userId="4667a82cb2e7781a" providerId="LiveId" clId="{9BD1E081-F737-4967-819E-520CC5838A37}" dt="2022-04-04T10:20:56.382" v="242"/>
          <ac:spMkLst>
            <pc:docMk/>
            <pc:sldMk cId="2740723565" sldId="338"/>
            <ac:spMk id="13" creationId="{273BB8E2-6922-4CCD-BBEF-1DEEF5CA44CA}"/>
          </ac:spMkLst>
        </pc:spChg>
        <pc:spChg chg="add mod">
          <ac:chgData name="조 성우" userId="4667a82cb2e7781a" providerId="LiveId" clId="{9BD1E081-F737-4967-819E-520CC5838A37}" dt="2022-04-04T10:25:58.613" v="422" actId="207"/>
          <ac:spMkLst>
            <pc:docMk/>
            <pc:sldMk cId="2740723565" sldId="338"/>
            <ac:spMk id="14" creationId="{57B998C3-7694-4B08-BA3E-43BC910EF622}"/>
          </ac:spMkLst>
        </pc:spChg>
        <pc:spChg chg="mod">
          <ac:chgData name="조 성우" userId="4667a82cb2e7781a" providerId="LiveId" clId="{9BD1E081-F737-4967-819E-520CC5838A37}" dt="2022-04-04T10:22:31.892" v="289" actId="207"/>
          <ac:spMkLst>
            <pc:docMk/>
            <pc:sldMk cId="2740723565" sldId="338"/>
            <ac:spMk id="22" creationId="{00000000-0000-0000-0000-000000000000}"/>
          </ac:spMkLst>
        </pc:spChg>
        <pc:spChg chg="del mod">
          <ac:chgData name="조 성우" userId="4667a82cb2e7781a" providerId="LiveId" clId="{9BD1E081-F737-4967-819E-520CC5838A37}" dt="2022-04-04T10:20:12.184" v="162" actId="478"/>
          <ac:spMkLst>
            <pc:docMk/>
            <pc:sldMk cId="2740723565" sldId="338"/>
            <ac:spMk id="60" creationId="{00000000-0000-0000-0000-000000000000}"/>
          </ac:spMkLst>
        </pc:spChg>
        <pc:spChg chg="mod">
          <ac:chgData name="조 성우" userId="4667a82cb2e7781a" providerId="LiveId" clId="{9BD1E081-F737-4967-819E-520CC5838A37}" dt="2022-04-04T10:25:15.993" v="372" actId="1076"/>
          <ac:spMkLst>
            <pc:docMk/>
            <pc:sldMk cId="2740723565" sldId="338"/>
            <ac:spMk id="62" creationId="{00000000-0000-0000-0000-000000000000}"/>
          </ac:spMkLst>
        </pc:spChg>
        <pc:spChg chg="del">
          <ac:chgData name="조 성우" userId="4667a82cb2e7781a" providerId="LiveId" clId="{9BD1E081-F737-4967-819E-520CC5838A37}" dt="2022-04-04T10:18:49.254" v="59" actId="478"/>
          <ac:spMkLst>
            <pc:docMk/>
            <pc:sldMk cId="2740723565" sldId="338"/>
            <ac:spMk id="68" creationId="{00000000-0000-0000-0000-000000000000}"/>
          </ac:spMkLst>
        </pc:spChg>
        <pc:spChg chg="mod">
          <ac:chgData name="조 성우" userId="4667a82cb2e7781a" providerId="LiveId" clId="{9BD1E081-F737-4967-819E-520CC5838A37}" dt="2022-04-04T10:24:52.166" v="367" actId="255"/>
          <ac:spMkLst>
            <pc:docMk/>
            <pc:sldMk cId="2740723565" sldId="338"/>
            <ac:spMk id="71" creationId="{00000000-0000-0000-0000-000000000000}"/>
          </ac:spMkLst>
        </pc:spChg>
        <pc:spChg chg="mod">
          <ac:chgData name="조 성우" userId="4667a82cb2e7781a" providerId="LiveId" clId="{9BD1E081-F737-4967-819E-520CC5838A37}" dt="2022-04-04T10:25:42.124" v="420" actId="1076"/>
          <ac:spMkLst>
            <pc:docMk/>
            <pc:sldMk cId="2740723565" sldId="338"/>
            <ac:spMk id="74" creationId="{00000000-0000-0000-0000-000000000000}"/>
          </ac:spMkLst>
        </pc:spChg>
        <pc:graphicFrameChg chg="mod">
          <ac:chgData name="조 성우" userId="4667a82cb2e7781a" providerId="LiveId" clId="{9BD1E081-F737-4967-819E-520CC5838A37}" dt="2022-04-04T10:23:13.037" v="299"/>
          <ac:graphicFrameMkLst>
            <pc:docMk/>
            <pc:sldMk cId="2740723565" sldId="338"/>
            <ac:graphicFrameMk id="4" creationId="{00000000-0000-0000-0000-000000000000}"/>
          </ac:graphicFrameMkLst>
        </pc:graphicFrameChg>
        <pc:picChg chg="add mod">
          <ac:chgData name="조 성우" userId="4667a82cb2e7781a" providerId="LiveId" clId="{9BD1E081-F737-4967-819E-520CC5838A37}" dt="2022-04-04T10:18:52.800" v="60" actId="1076"/>
          <ac:picMkLst>
            <pc:docMk/>
            <pc:sldMk cId="2740723565" sldId="338"/>
            <ac:picMk id="10" creationId="{488839B1-2C58-4668-A989-8D0D524BC59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50"/>
      <c:rAngAx val="0"/>
    </c:view3D>
    <c:floor>
      <c:thickness val="0"/>
      <c:spPr>
        <a:noFill/>
        <a:ln w="6350">
          <a:noFill/>
        </a:ln>
      </c:spPr>
    </c:floor>
    <c:sideWall>
      <c:thickness val="0"/>
    </c:sideWall>
    <c:backWall>
      <c:thickness val="0"/>
    </c:backWall>
    <c:plotArea>
      <c:layout/>
      <c:area3DChart>
        <c:grouping val="standard"/>
        <c:varyColors val="0"/>
        <c:ser>
          <c:idx val="0"/>
          <c:order val="0"/>
          <c:tx>
            <c:strRef>
              <c:f>Sheet1!$B$1</c:f>
              <c:strCache>
                <c:ptCount val="1"/>
                <c:pt idx="0">
                  <c:v>수량</c:v>
                </c:pt>
              </c:strCache>
            </c:strRef>
          </c:tx>
          <c:spPr>
            <a:solidFill>
              <a:schemeClr val="bg1"/>
            </a:solidFill>
            <a:ln w="19050">
              <a:noFill/>
            </a:ln>
          </c:spPr>
          <c:dLbls>
            <c:dLbl>
              <c:idx val="2"/>
              <c:spPr>
                <a:noFill/>
                <a:ln>
                  <a:noFill/>
                </a:ln>
                <a:effectLst/>
              </c:spPr>
              <c:txPr>
                <a:bodyPr/>
                <a:lstStyle/>
                <a:p>
                  <a:pPr>
                    <a:defRPr sz="1100" b="1">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0-D822-487F-8D3D-6660568E77F5}"/>
                </c:ext>
              </c:extLst>
            </c:dLbl>
            <c:dLbl>
              <c:idx val="5"/>
              <c:spPr>
                <a:noFill/>
                <a:ln>
                  <a:noFill/>
                </a:ln>
                <a:effectLst/>
              </c:spPr>
              <c:txPr>
                <a:bodyPr/>
                <a:lstStyle/>
                <a:p>
                  <a:pPr>
                    <a:defRPr sz="1100" b="1">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1-D822-487F-8D3D-6660568E77F5}"/>
                </c:ext>
              </c:extLst>
            </c:dLbl>
            <c:dLbl>
              <c:idx val="11"/>
              <c:layout>
                <c:manualLayout>
                  <c:x val="-3.5765610071036139E-2"/>
                  <c:y val="-5.455938718396057E-2"/>
                </c:manualLayout>
              </c:layout>
              <c:spPr>
                <a:noFill/>
                <a:ln>
                  <a:noFill/>
                </a:ln>
                <a:effectLst/>
              </c:spPr>
              <c:txPr>
                <a:bodyPr/>
                <a:lstStyle/>
                <a:p>
                  <a:pPr>
                    <a:defRPr sz="1100" b="1">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822-487F-8D3D-6660568E77F5}"/>
                </c:ext>
              </c:extLst>
            </c:dLbl>
            <c:spPr>
              <a:noFill/>
              <a:ln>
                <a:noFill/>
              </a:ln>
              <a:effectLst/>
            </c:spPr>
            <c:txPr>
              <a:bodyPr/>
              <a:lstStyle/>
              <a:p>
                <a:pPr>
                  <a:defRPr sz="10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8</c:v>
                </c:pt>
                <c:pt idx="1">
                  <c:v>12</c:v>
                </c:pt>
                <c:pt idx="2">
                  <c:v>24</c:v>
                </c:pt>
                <c:pt idx="3">
                  <c:v>19</c:v>
                </c:pt>
                <c:pt idx="4">
                  <c:v>36</c:v>
                </c:pt>
                <c:pt idx="5">
                  <c:v>45</c:v>
                </c:pt>
                <c:pt idx="6">
                  <c:v>31</c:v>
                </c:pt>
                <c:pt idx="7">
                  <c:v>35</c:v>
                </c:pt>
                <c:pt idx="8">
                  <c:v>48</c:v>
                </c:pt>
                <c:pt idx="9">
                  <c:v>56</c:v>
                </c:pt>
                <c:pt idx="10">
                  <c:v>46</c:v>
                </c:pt>
                <c:pt idx="11">
                  <c:v>64</c:v>
                </c:pt>
              </c:numCache>
            </c:numRef>
          </c:val>
          <c:extLst>
            <c:ext xmlns:c16="http://schemas.microsoft.com/office/drawing/2014/chart" uri="{C3380CC4-5D6E-409C-BE32-E72D297353CC}">
              <c16:uniqueId val="{00000003-D822-487F-8D3D-6660568E77F5}"/>
            </c:ext>
          </c:extLst>
        </c:ser>
        <c:dLbls>
          <c:showLegendKey val="0"/>
          <c:showVal val="0"/>
          <c:showCatName val="0"/>
          <c:showSerName val="0"/>
          <c:showPercent val="0"/>
          <c:showBubbleSize val="0"/>
        </c:dLbls>
        <c:axId val="193066416"/>
        <c:axId val="193152912"/>
        <c:axId val="335932816"/>
      </c:area3DChart>
      <c:catAx>
        <c:axId val="193066416"/>
        <c:scaling>
          <c:orientation val="minMax"/>
        </c:scaling>
        <c:delete val="0"/>
        <c:axPos val="b"/>
        <c:numFmt formatCode="General" sourceLinked="0"/>
        <c:majorTickMark val="out"/>
        <c:minorTickMark val="none"/>
        <c:tickLblPos val="nextTo"/>
        <c:spPr>
          <a:ln>
            <a:solidFill>
              <a:schemeClr val="bg1">
                <a:lumMod val="85000"/>
              </a:schemeClr>
            </a:solidFill>
          </a:ln>
        </c:spPr>
        <c:txPr>
          <a:bodyPr/>
          <a:lstStyle/>
          <a:p>
            <a:pPr>
              <a:defRPr>
                <a:solidFill>
                  <a:schemeClr val="bg1">
                    <a:lumMod val="75000"/>
                  </a:schemeClr>
                </a:solidFill>
              </a:defRPr>
            </a:pPr>
            <a:endParaRPr lang="ko-KR"/>
          </a:p>
        </c:txPr>
        <c:crossAx val="193152912"/>
        <c:crosses val="autoZero"/>
        <c:auto val="1"/>
        <c:lblAlgn val="ctr"/>
        <c:lblOffset val="100"/>
        <c:noMultiLvlLbl val="0"/>
      </c:catAx>
      <c:valAx>
        <c:axId val="193152912"/>
        <c:scaling>
          <c:orientation val="minMax"/>
        </c:scaling>
        <c:delete val="1"/>
        <c:axPos val="l"/>
        <c:numFmt formatCode="General" sourceLinked="1"/>
        <c:majorTickMark val="out"/>
        <c:minorTickMark val="none"/>
        <c:tickLblPos val="nextTo"/>
        <c:crossAx val="193066416"/>
        <c:crosses val="autoZero"/>
        <c:crossBetween val="midCat"/>
      </c:valAx>
      <c:serAx>
        <c:axId val="335932816"/>
        <c:scaling>
          <c:orientation val="minMax"/>
        </c:scaling>
        <c:delete val="1"/>
        <c:axPos val="b"/>
        <c:majorTickMark val="out"/>
        <c:minorTickMark val="none"/>
        <c:tickLblPos val="nextTo"/>
        <c:crossAx val="193152912"/>
        <c:crosses val="autoZero"/>
      </c:serAx>
      <c:spPr>
        <a:noFill/>
        <a:ln w="25400">
          <a:noFill/>
        </a:ln>
      </c:spPr>
    </c:plotArea>
    <c:plotVisOnly val="1"/>
    <c:dispBlanksAs val="gap"/>
    <c:showDLblsOverMax val="0"/>
  </c:chart>
  <c:txPr>
    <a:bodyPr/>
    <a:lstStyle/>
    <a:p>
      <a:pPr>
        <a:defRPr sz="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B2ADA-9E7F-4459-A288-89E469297491}" type="datetimeFigureOut">
              <a:rPr lang="ko-KR" altLang="en-US" smtClean="0"/>
              <a:t>2022-04-06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9ED0F-F3E6-4183-AA39-C2EBF29A191A}" type="slidenum">
              <a:rPr lang="ko-KR" altLang="en-US" smtClean="0"/>
              <a:t>‹#›</a:t>
            </a:fld>
            <a:endParaRPr lang="ko-KR" altLang="en-US"/>
          </a:p>
        </p:txBody>
      </p:sp>
    </p:spTree>
    <p:extLst>
      <p:ext uri="{BB962C8B-B14F-4D97-AF65-F5344CB8AC3E}">
        <p14:creationId xmlns:p14="http://schemas.microsoft.com/office/powerpoint/2010/main" val="2625424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g.uber.com/neural-networks/?utm_source=datarootlabs&amp;utm_medium=blo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g.uber.com/michelangelo/"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1fykyq3mdn5r21tpna3wkdyi-wpengine.netdna-ssl.com/wp-content/uploads/2017/11/image3-1.png" TargetMode="External"/><Relationship Id="rId5" Type="http://schemas.openxmlformats.org/officeDocument/2006/relationships/hyperlink" Target="https://www.uber.com/c/180-days/" TargetMode="External"/><Relationship Id="rId4" Type="http://schemas.openxmlformats.org/officeDocument/2006/relationships/hyperlink" Target="https://www.uber.com/info/at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g.uber.com/payments-platform/"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arxiv.org/pdf/2106.03322.pdf" TargetMode="External"/><Relationship Id="rId4" Type="http://schemas.openxmlformats.org/officeDocument/2006/relationships/hyperlink" Target="https://eng.uber.com/orbi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Uber is a technical company, not a taxi company, providing carpool service. </a:t>
            </a:r>
          </a:p>
          <a:p>
            <a:endParaRPr lang="en-US" altLang="ko-KR" dirty="0"/>
          </a:p>
          <a:p>
            <a:r>
              <a:rPr lang="en-US" altLang="ko-KR" dirty="0"/>
              <a:t>At first glance, Uber may seem unrelated to high-tech, but it is actually an IT company. </a:t>
            </a:r>
          </a:p>
          <a:p>
            <a:endParaRPr lang="en-US" altLang="ko-KR" dirty="0"/>
          </a:p>
          <a:p>
            <a:r>
              <a:rPr lang="en-US" altLang="ko-KR" dirty="0"/>
              <a:t>Although they provide beautiful apps and websites, we need to pay attention to big data analysis and the use of artificial intelligence. </a:t>
            </a:r>
          </a:p>
          <a:p>
            <a:endParaRPr lang="en-US" altLang="ko-KR" dirty="0"/>
          </a:p>
          <a:p>
            <a:r>
              <a:rPr lang="en-US" altLang="ko-KR" dirty="0"/>
              <a:t>In other words, technology is being used in areas that users cannot see directly, and service quality is being improved. Uber is also using other technologies to: </a:t>
            </a:r>
          </a:p>
          <a:p>
            <a:r>
              <a:rPr lang="en-US" altLang="ko-KR" dirty="0"/>
              <a:t>– A system in which the price changes in real time according to the supply-demand balance – Real-time visualization of the driving situation of Uber on the street</a:t>
            </a:r>
            <a:endParaRPr lang="ko-KR" altLang="en-US" dirty="0"/>
          </a:p>
        </p:txBody>
      </p:sp>
      <p:sp>
        <p:nvSpPr>
          <p:cNvPr id="4" name="슬라이드 번호 개체 틀 3"/>
          <p:cNvSpPr>
            <a:spLocks noGrp="1"/>
          </p:cNvSpPr>
          <p:nvPr>
            <p:ph type="sldNum" sz="quarter" idx="5"/>
          </p:nvPr>
        </p:nvSpPr>
        <p:spPr/>
        <p:txBody>
          <a:bodyPr/>
          <a:lstStyle/>
          <a:p>
            <a:fld id="{1D49ED0F-F3E6-4183-AA39-C2EBF29A191A}" type="slidenum">
              <a:rPr lang="ko-KR" altLang="en-US" smtClean="0"/>
              <a:t>1</a:t>
            </a:fld>
            <a:endParaRPr lang="ko-KR" altLang="en-US"/>
          </a:p>
        </p:txBody>
      </p:sp>
    </p:spTree>
    <p:extLst>
      <p:ext uri="{BB962C8B-B14F-4D97-AF65-F5344CB8AC3E}">
        <p14:creationId xmlns:p14="http://schemas.microsoft.com/office/powerpoint/2010/main" val="4505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FFFFFF"/>
                </a:solidFill>
                <a:effectLst/>
                <a:latin typeface="Arame"/>
              </a:rPr>
              <a:t>Dynamic, or so-called surge, pricing is a key part of the business model of Uber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FFFFFF"/>
              </a:solidFill>
              <a:effectLst/>
              <a:latin typeface="Arame"/>
            </a:endParaRPr>
          </a:p>
          <a:p>
            <a:pPr algn="l" fontAlgn="base"/>
            <a:r>
              <a:rPr lang="en-US" altLang="ko-KR" b="0" i="0" dirty="0">
                <a:solidFill>
                  <a:srgbClr val="CFD6E5"/>
                </a:solidFill>
                <a:effectLst/>
                <a:latin typeface="Maison Neue"/>
              </a:rPr>
              <a:t>In its entity, Uber relies extensively on machine learning (ML) to establish a robust and reliable dynamic pricing system. With the help of ML, Uber generates a future-aware forecast of multiple conditions of the market and uses a system that is very sensitive to external factors: these factors ultimately include the global news events, weather, historical data, holidays, time, traffic, etc.</a:t>
            </a:r>
          </a:p>
          <a:p>
            <a:pPr algn="l" fontAlgn="base"/>
            <a:r>
              <a:rPr lang="en-US" altLang="ko-KR" b="0" i="0" dirty="0">
                <a:solidFill>
                  <a:srgbClr val="CFD6E5"/>
                </a:solidFill>
                <a:effectLst/>
                <a:latin typeface="Maison Neue"/>
              </a:rPr>
              <a:t>However, what happens if there is not enough information for making a prediction? </a:t>
            </a:r>
          </a:p>
          <a:p>
            <a:pPr algn="l" fontAlgn="base"/>
            <a:endParaRPr lang="en-US" altLang="ko-KR" b="0" i="0" dirty="0">
              <a:solidFill>
                <a:srgbClr val="CFD6E5"/>
              </a:solidFill>
              <a:effectLst/>
              <a:latin typeface="Maison Neue"/>
            </a:endParaRPr>
          </a:p>
          <a:p>
            <a:pPr algn="l" fontAlgn="base"/>
            <a:endParaRPr lang="en-US" altLang="ko-KR" b="0" i="0" dirty="0">
              <a:solidFill>
                <a:srgbClr val="CFD6E5"/>
              </a:solidFill>
              <a:effectLst/>
              <a:latin typeface="Maison Neue"/>
            </a:endParaRPr>
          </a:p>
          <a:p>
            <a:pPr algn="l" fontAlgn="base"/>
            <a:endParaRPr lang="en-US" altLang="ko-KR" b="0" i="0" dirty="0">
              <a:solidFill>
                <a:srgbClr val="CFD6E5"/>
              </a:solidFill>
              <a:effectLst/>
              <a:latin typeface="Maison Neue"/>
            </a:endParaRPr>
          </a:p>
          <a:p>
            <a:pPr algn="l" fontAlgn="base"/>
            <a:endParaRPr lang="en-US" altLang="ko-KR" b="0" i="0" dirty="0">
              <a:solidFill>
                <a:srgbClr val="CFD6E5"/>
              </a:solidFill>
              <a:effectLst/>
              <a:latin typeface="Maison Neue"/>
            </a:endParaRPr>
          </a:p>
          <a:p>
            <a:pPr algn="l" fontAlgn="base"/>
            <a:r>
              <a:rPr lang="en-US" altLang="ko-KR" b="0" i="0" dirty="0">
                <a:solidFill>
                  <a:srgbClr val="CFD6E5"/>
                </a:solidFill>
                <a:effectLst/>
                <a:latin typeface="Maison Neue"/>
              </a:rPr>
              <a:t>Ref : https://eng.uber.com/machine-learning/</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8166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CFD6E5"/>
                </a:solidFill>
                <a:effectLst/>
                <a:latin typeface="Maison Neue"/>
              </a:rPr>
              <a:t>For preventing the event, there is little or no data at all, Uber exploits LSTM (long short-term memory) networks as well as deep learning models to predict the future stance of the market and even the “unexpected” events before they can happen.</a:t>
            </a:r>
          </a:p>
          <a:p>
            <a:pPr algn="l" fontAlgn="base"/>
            <a:endParaRPr lang="en-US" altLang="ko-KR" b="0" i="0" dirty="0">
              <a:solidFill>
                <a:srgbClr val="CFD6E5"/>
              </a:solidFill>
              <a:effectLst/>
              <a:latin typeface="Maison Neue"/>
            </a:endParaRPr>
          </a:p>
          <a:p>
            <a:pPr algn="l" fontAlgn="base"/>
            <a:r>
              <a:rPr lang="en-US" altLang="ko-KR" b="0" i="0" dirty="0">
                <a:solidFill>
                  <a:srgbClr val="CFD6E5"/>
                </a:solidFill>
                <a:effectLst/>
                <a:latin typeface="Maison Neue"/>
              </a:rPr>
              <a:t>To clarify, LSTM’s are building blocks for layers of a recurrent neural network (RNN), the one that allows information to persist. All of the LSTM’s are adapted for classifying, learning, and predicting time series, even if there are time lags between important events. By using LSTM’s, </a:t>
            </a:r>
            <a:r>
              <a:rPr lang="en-US" altLang="ko-KR" b="0" i="0" u="none" strike="noStrike" dirty="0">
                <a:solidFill>
                  <a:srgbClr val="63DFF1"/>
                </a:solidFill>
                <a:effectLst/>
                <a:latin typeface="Maison Neue"/>
                <a:hlinkClick r:id="rId3"/>
              </a:rPr>
              <a:t>Uber ultimately allows itself to effectively calculate and analyze all of the needed variables</a:t>
            </a:r>
            <a:r>
              <a:rPr lang="en-US" altLang="ko-KR" b="0" i="0" dirty="0">
                <a:solidFill>
                  <a:srgbClr val="CFD6E5"/>
                </a:solidFill>
                <a:effectLst/>
                <a:latin typeface="Maison Neue"/>
              </a:rPr>
              <a:t> to form a price that would reflect the current state of the market and optimize the overall experience.</a:t>
            </a:r>
          </a:p>
          <a:p>
            <a:pPr algn="l" fontAlgn="base"/>
            <a:endParaRPr lang="en-US" altLang="ko-KR" b="0" i="0" dirty="0">
              <a:solidFill>
                <a:srgbClr val="CFD6E5"/>
              </a:solidFill>
              <a:effectLst/>
              <a:latin typeface="Maison Neue"/>
            </a:endParaRPr>
          </a:p>
          <a:p>
            <a:pPr algn="l" fontAlgn="base"/>
            <a:r>
              <a:rPr lang="en-US" altLang="ko-KR" b="0" i="0" dirty="0">
                <a:solidFill>
                  <a:srgbClr val="CFD6E5"/>
                </a:solidFill>
                <a:effectLst/>
                <a:latin typeface="Maison Neue"/>
              </a:rPr>
              <a:t>Without doubts, dynamic pricing algorithms lie at the core of Uber market success, especially since they solve a multitude of problems while simultaneously benefiting both the industries and the customers (at least, on paper).</a:t>
            </a:r>
          </a:p>
          <a:p>
            <a:pPr algn="l" fontAlgn="base"/>
            <a:endParaRPr lang="en-US" altLang="ko-KR" b="0" i="0" dirty="0">
              <a:solidFill>
                <a:srgbClr val="CFD6E5"/>
              </a:solidFill>
              <a:effectLst/>
              <a:latin typeface="Maison Neue"/>
            </a:endParaRPr>
          </a:p>
          <a:p>
            <a:pPr algn="l" fontAlgn="base"/>
            <a:endParaRPr lang="en-US" altLang="ko-KR" b="0" i="0" dirty="0">
              <a:solidFill>
                <a:srgbClr val="CFD6E5"/>
              </a:solidFill>
              <a:effectLst/>
              <a:latin typeface="Maison Neue"/>
            </a:endParaRPr>
          </a:p>
          <a:p>
            <a:pPr algn="l" fontAlgn="base"/>
            <a:endParaRPr lang="en-US" altLang="ko-KR" b="0" i="0" dirty="0">
              <a:solidFill>
                <a:srgbClr val="CFD6E5"/>
              </a:solidFill>
              <a:effectLst/>
              <a:latin typeface="Maison Neue"/>
            </a:endParaRPr>
          </a:p>
          <a:p>
            <a:pPr algn="l" fontAlgn="base"/>
            <a:r>
              <a:rPr lang="en-US" altLang="ko-KR" b="0" i="0" dirty="0">
                <a:solidFill>
                  <a:srgbClr val="CFD6E5"/>
                </a:solidFill>
                <a:effectLst/>
                <a:latin typeface="Maison Neue"/>
              </a:rPr>
              <a:t>Ref : https://eng.uber.com/machine-learning/</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91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Also, </a:t>
            </a:r>
          </a:p>
          <a:p>
            <a:endParaRPr lang="en-US" altLang="ko-KR" dirty="0"/>
          </a:p>
          <a:p>
            <a:r>
              <a:rPr lang="en-US" altLang="ko-KR" dirty="0"/>
              <a:t>Matching riders and drivers is a core component of what makes Uber so successful.</a:t>
            </a:r>
          </a:p>
          <a:p>
            <a:endParaRPr lang="en-US" altLang="ko-KR" dirty="0"/>
          </a:p>
          <a:p>
            <a:r>
              <a:rPr lang="en-US" altLang="ko-KR" dirty="0"/>
              <a:t>One way of matching riders and drivers is to match the closest driver with the closest rider. However, Uber's engineer figured out this is not always the best case. </a:t>
            </a:r>
          </a:p>
          <a:p>
            <a:endParaRPr lang="en-US" altLang="ko-KR" dirty="0"/>
          </a:p>
          <a:p>
            <a:r>
              <a:rPr lang="en-US" altLang="ko-KR" b="0" i="0" dirty="0">
                <a:solidFill>
                  <a:srgbClr val="222222"/>
                </a:solidFill>
                <a:effectLst/>
                <a:latin typeface="Helvetica Neue"/>
              </a:rPr>
              <a:t>They also developed algorithm using ML to match riders to drivers. </a:t>
            </a:r>
          </a:p>
          <a:p>
            <a:endParaRPr lang="en-US" altLang="ko-KR" b="0" i="0" dirty="0">
              <a:solidFill>
                <a:srgbClr val="222222"/>
              </a:solidFill>
              <a:effectLst/>
              <a:latin typeface="Helvetica Neue"/>
            </a:endParaRPr>
          </a:p>
          <a:p>
            <a:r>
              <a:rPr lang="en-US" altLang="ko-KR" b="0" i="0" dirty="0">
                <a:solidFill>
                  <a:srgbClr val="222222"/>
                </a:solidFill>
                <a:effectLst/>
                <a:latin typeface="Helvetica Neue"/>
              </a:rPr>
              <a:t>Their dispatch algorithms look at thousands of features in real time to generate more than 30 million match pair predictions per minute. </a:t>
            </a:r>
          </a:p>
          <a:p>
            <a:endParaRPr lang="en-US" altLang="ko-KR" b="0" i="0" dirty="0">
              <a:solidFill>
                <a:srgbClr val="222222"/>
              </a:solidFill>
              <a:effectLst/>
              <a:latin typeface="Helvetica Neue"/>
            </a:endParaRPr>
          </a:p>
          <a:p>
            <a:r>
              <a:rPr lang="en-US" altLang="ko-KR" b="0" i="0" dirty="0">
                <a:solidFill>
                  <a:srgbClr val="222222"/>
                </a:solidFill>
                <a:effectLst/>
                <a:latin typeface="Helvetica Neue"/>
              </a:rPr>
              <a:t>This is a massively complex problem since we must consider distance, time, traffic, direction, and other real-world dynamics as well as deeply understand the experience drivers and riders desire. </a:t>
            </a:r>
          </a:p>
          <a:p>
            <a:endParaRPr lang="en-US" altLang="ko-KR" b="0" i="0" dirty="0">
              <a:solidFill>
                <a:srgbClr val="222222"/>
              </a:solidFill>
              <a:effectLst/>
              <a:latin typeface="Helvetica Neue"/>
            </a:endParaRPr>
          </a:p>
          <a:p>
            <a:r>
              <a:rPr lang="en-US" altLang="ko-KR" b="0" i="0" dirty="0">
                <a:solidFill>
                  <a:srgbClr val="222222"/>
                </a:solidFill>
                <a:effectLst/>
                <a:latin typeface="Helvetica Neue"/>
              </a:rPr>
              <a:t>A combination of tree-based models, </a:t>
            </a:r>
            <a:r>
              <a:rPr lang="en-US" altLang="ko-KR" b="0" i="0" dirty="0" err="1">
                <a:solidFill>
                  <a:srgbClr val="222222"/>
                </a:solidFill>
                <a:effectLst/>
                <a:latin typeface="Helvetica Neue"/>
              </a:rPr>
              <a:t>ensembling</a:t>
            </a:r>
            <a:r>
              <a:rPr lang="en-US" altLang="ko-KR" b="0" i="0" dirty="0">
                <a:solidFill>
                  <a:srgbClr val="222222"/>
                </a:solidFill>
                <a:effectLst/>
                <a:latin typeface="Helvetica Neue"/>
              </a:rPr>
              <a:t> techniques, and match optimization methods are used to ensure an optimal trip experience. </a:t>
            </a:r>
          </a:p>
          <a:p>
            <a:endParaRPr lang="en-US" altLang="ko-KR" b="0" i="0" dirty="0">
              <a:solidFill>
                <a:srgbClr val="222222"/>
              </a:solidFill>
              <a:effectLst/>
              <a:latin typeface="Helvetica Neue"/>
            </a:endParaRPr>
          </a:p>
          <a:p>
            <a:r>
              <a:rPr lang="en-US" altLang="ko-KR" dirty="0"/>
              <a:t>The reasonable matching system using machine learning provided irreplaceable convenience to both customers and riders.</a:t>
            </a:r>
          </a:p>
          <a:p>
            <a:endParaRPr lang="en-US" altLang="ko-KR" b="0" i="0" dirty="0">
              <a:solidFill>
                <a:srgbClr val="222222"/>
              </a:solidFill>
              <a:effectLst/>
              <a:latin typeface="Helvetica Neu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222222"/>
                </a:solidFill>
                <a:effectLst/>
                <a:latin typeface="Helvetica Neue"/>
              </a:rPr>
              <a:t>In fact, innovations in Uber’s matching algorithms for back-to-back trips have saved many years of time each week in aggregate for our riders and drivers.</a:t>
            </a:r>
          </a:p>
          <a:p>
            <a:endParaRPr lang="en-US" altLang="ko-KR" b="0" i="0" dirty="0">
              <a:solidFill>
                <a:srgbClr val="222222"/>
              </a:solidFill>
              <a:effectLst/>
              <a:latin typeface="Helvetica Neue"/>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13860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dirty="0">
                <a:solidFill>
                  <a:srgbClr val="111111"/>
                </a:solidFill>
                <a:effectLst/>
                <a:latin typeface="var(--font-heading)"/>
              </a:rPr>
              <a:t>And after</a:t>
            </a:r>
          </a:p>
          <a:p>
            <a:pPr algn="l"/>
            <a:endParaRPr lang="en-US" altLang="ko-KR" b="0" i="0" dirty="0">
              <a:solidFill>
                <a:srgbClr val="111111"/>
              </a:solidFill>
              <a:effectLst/>
              <a:latin typeface="var(--font-heading)"/>
            </a:endParaRPr>
          </a:p>
          <a:p>
            <a:pPr algn="l"/>
            <a:r>
              <a:rPr lang="en-US" altLang="ko-KR" b="0" i="0" dirty="0">
                <a:solidFill>
                  <a:srgbClr val="222222"/>
                </a:solidFill>
                <a:effectLst/>
                <a:latin typeface="Helvetica Neue"/>
              </a:rPr>
              <a:t>To rapidly build models and algorithms that leverage the massive amounts of aggregated data processed from Uber’s services, </a:t>
            </a:r>
          </a:p>
          <a:p>
            <a:pPr algn="l"/>
            <a:endParaRPr lang="en-US" altLang="ko-KR" b="0" i="0" dirty="0">
              <a:solidFill>
                <a:srgbClr val="222222"/>
              </a:solidFill>
              <a:effectLst/>
              <a:latin typeface="Helvetica Neue"/>
            </a:endParaRPr>
          </a:p>
          <a:p>
            <a:pPr algn="l"/>
            <a:r>
              <a:rPr lang="en-US" altLang="ko-KR" b="0" i="0" dirty="0">
                <a:solidFill>
                  <a:srgbClr val="222222"/>
                </a:solidFill>
                <a:effectLst/>
                <a:latin typeface="Helvetica Neue"/>
              </a:rPr>
              <a:t>they have built several data science platforms. These platforms enable their data scientists to create technologies that increase the effectiveness and efficiency of our products and operations.</a:t>
            </a:r>
          </a:p>
          <a:p>
            <a:pPr algn="l"/>
            <a:br>
              <a:rPr lang="en-US" altLang="ko-KR" dirty="0"/>
            </a:br>
            <a:r>
              <a:rPr lang="en-US" altLang="ko-KR" dirty="0"/>
              <a:t>Representatively, </a:t>
            </a:r>
            <a:r>
              <a:rPr lang="en-US" altLang="ko-KR" b="0" i="0" dirty="0">
                <a:solidFill>
                  <a:srgbClr val="E8EAED"/>
                </a:solidFill>
                <a:effectLst/>
                <a:latin typeface="Apple SD Gothic Neo"/>
              </a:rPr>
              <a:t>Michelangelo, Uber's machine learning platform designed to cover end-to-end machine learning workflows, currently supports training and servicing of its thousands of models.</a:t>
            </a:r>
            <a:br>
              <a:rPr lang="ko-KR" altLang="en-US" dirty="0"/>
            </a:br>
            <a:endParaRPr lang="en-US" altLang="ko-KR" dirty="0"/>
          </a:p>
          <a:p>
            <a:pPr algn="l"/>
            <a:endParaRPr lang="en-US" altLang="ko-KR" b="0" i="0" dirty="0">
              <a:solidFill>
                <a:srgbClr val="222222"/>
              </a:solidFill>
              <a:effectLst/>
              <a:latin typeface="Helvetica Neue"/>
            </a:endParaRPr>
          </a:p>
          <a:p>
            <a:pPr algn="l"/>
            <a:r>
              <a:rPr lang="en-US" altLang="ko-KR" b="0" i="0" dirty="0">
                <a:solidFill>
                  <a:srgbClr val="222222"/>
                </a:solidFill>
                <a:effectLst/>
                <a:latin typeface="Helvetica Neue"/>
              </a:rPr>
              <a:t>-----------additional info------------------------</a:t>
            </a:r>
          </a:p>
          <a:p>
            <a:pPr algn="l"/>
            <a:endParaRPr lang="en-US" altLang="ko-KR" b="0" i="0" dirty="0">
              <a:solidFill>
                <a:srgbClr val="222222"/>
              </a:solidFill>
              <a:effectLst/>
              <a:latin typeface="Helvetica Neue"/>
            </a:endParaRPr>
          </a:p>
          <a:p>
            <a:pPr algn="l"/>
            <a:r>
              <a:rPr lang="en-US" altLang="ko-KR" dirty="0"/>
              <a:t>The main open source components used in Michelangelo of Uber are 'Hadoop Distributed File System’ for reliable and scalable distributed computing, and integration for large-scale data processing. </a:t>
            </a:r>
          </a:p>
          <a:p>
            <a:pPr algn="l"/>
            <a:endParaRPr lang="en-US" altLang="ko-KR" dirty="0"/>
          </a:p>
          <a:p>
            <a:pPr algn="l"/>
            <a:r>
              <a:rPr lang="en-US" altLang="ko-KR" dirty="0"/>
              <a:t>Analysis engine 'Spark', streaming processing engine '</a:t>
            </a:r>
            <a:r>
              <a:rPr lang="en-US" altLang="ko-KR" dirty="0" err="1"/>
              <a:t>Samza</a:t>
            </a:r>
            <a:r>
              <a:rPr lang="en-US" altLang="ko-KR" dirty="0"/>
              <a:t>’, </a:t>
            </a:r>
          </a:p>
          <a:p>
            <a:pPr algn="l"/>
            <a:r>
              <a:rPr lang="en-US" altLang="ko-KR" dirty="0"/>
              <a:t>open source database (DB) Apache 'Cassandra', machine learning library </a:t>
            </a:r>
            <a:r>
              <a:rPr lang="en-US" altLang="ko-KR" dirty="0" err="1"/>
              <a:t>MLLib</a:t>
            </a:r>
            <a:r>
              <a:rPr lang="en-US" altLang="ko-KR" dirty="0"/>
              <a:t> , </a:t>
            </a:r>
          </a:p>
          <a:p>
            <a:pPr algn="l"/>
            <a:r>
              <a:rPr lang="en-US" altLang="ko-KR" dirty="0" err="1"/>
              <a:t>achine</a:t>
            </a:r>
            <a:r>
              <a:rPr lang="en-US" altLang="ko-KR" dirty="0"/>
              <a:t> learning algorithm '</a:t>
            </a:r>
            <a:r>
              <a:rPr lang="en-US" altLang="ko-KR" dirty="0" err="1"/>
              <a:t>XGBoost</a:t>
            </a:r>
            <a:r>
              <a:rPr lang="en-US" altLang="ko-KR" dirty="0"/>
              <a:t>(</a:t>
            </a:r>
            <a:r>
              <a:rPr lang="en-US" altLang="ko-KR" dirty="0" err="1"/>
              <a:t>eXtreme</a:t>
            </a:r>
            <a:r>
              <a:rPr lang="en-US" altLang="ko-KR" dirty="0"/>
              <a:t> Gradient Boosting)' ', and TensorFlow.</a:t>
            </a:r>
            <a:endParaRPr lang="en-US" altLang="ko-KR" b="0" i="0" dirty="0">
              <a:solidFill>
                <a:srgbClr val="222222"/>
              </a:solidFill>
              <a:effectLst/>
              <a:latin typeface="Helvetica Neue"/>
            </a:endParaRPr>
          </a:p>
          <a:p>
            <a:pPr algn="l"/>
            <a:endParaRPr lang="en-US" altLang="ko-KR" b="0" i="0" dirty="0">
              <a:solidFill>
                <a:srgbClr val="222222"/>
              </a:solidFill>
              <a:effectLst/>
              <a:latin typeface="Helvetica Neue"/>
            </a:endParaRPr>
          </a:p>
          <a:p>
            <a:pPr algn="l"/>
            <a:endParaRPr lang="en-US" altLang="ko-KR" b="0" i="0" dirty="0">
              <a:solidFill>
                <a:srgbClr val="222222"/>
              </a:solidFill>
              <a:effectLst/>
              <a:latin typeface="Helvetica Neue"/>
            </a:endParaRPr>
          </a:p>
          <a:p>
            <a:pPr algn="l"/>
            <a:r>
              <a:rPr lang="en-US" altLang="ko-KR" b="0" i="0" dirty="0">
                <a:solidFill>
                  <a:srgbClr val="222222"/>
                </a:solidFill>
                <a:effectLst/>
                <a:latin typeface="Helvetica Neue"/>
              </a:rPr>
              <a:t>----------------------------------------------------------</a:t>
            </a:r>
          </a:p>
          <a:p>
            <a:pPr algn="l"/>
            <a:endParaRPr lang="en-US" altLang="ko-KR" b="0" i="0" dirty="0">
              <a:solidFill>
                <a:srgbClr val="222222"/>
              </a:solidFill>
              <a:effectLst/>
              <a:latin typeface="Helvetica Neue"/>
            </a:endParaRPr>
          </a:p>
          <a:p>
            <a:pPr algn="l"/>
            <a:endParaRPr lang="en-US" altLang="ko-KR" b="0" i="0" dirty="0">
              <a:solidFill>
                <a:srgbClr val="222222"/>
              </a:solidFill>
              <a:effectLst/>
              <a:latin typeface="Helvetica Neue"/>
            </a:endParaRPr>
          </a:p>
          <a:p>
            <a:pPr algn="l"/>
            <a:r>
              <a:rPr lang="en-US" altLang="ko-KR" b="0" i="0" u="none" strike="noStrike" dirty="0">
                <a:solidFill>
                  <a:srgbClr val="276EF1"/>
                </a:solidFill>
                <a:effectLst/>
                <a:latin typeface="Helvetica Neue"/>
                <a:hlinkClick r:id="rId3"/>
              </a:rPr>
              <a:t>Michelangelo</a:t>
            </a:r>
            <a:r>
              <a:rPr lang="en-US" altLang="ko-KR" b="0" i="0" dirty="0">
                <a:solidFill>
                  <a:srgbClr val="222222"/>
                </a:solidFill>
                <a:effectLst/>
                <a:latin typeface="Helvetica Neue"/>
              </a:rPr>
              <a:t>, Uber’s ML-as-a-service platform, allows users at the company to query data, generate features, and apply a host of ML models to solve problems in production. </a:t>
            </a:r>
            <a:r>
              <a:rPr lang="en-US" altLang="ko-KR" b="0" i="0" u="none" strike="noStrike" dirty="0">
                <a:solidFill>
                  <a:srgbClr val="276EF1"/>
                </a:solidFill>
                <a:effectLst/>
                <a:latin typeface="Helvetica Neue"/>
                <a:hlinkClick r:id="rId4"/>
              </a:rPr>
              <a:t>Advanced Technologies Group (ATG)</a:t>
            </a:r>
            <a:r>
              <a:rPr lang="en-US" altLang="ko-KR" b="0" i="0" dirty="0">
                <a:solidFill>
                  <a:srgbClr val="222222"/>
                </a:solidFill>
                <a:effectLst/>
                <a:latin typeface="Helvetica Neue"/>
              </a:rPr>
              <a:t>, who develop our self-driving vehicle technologies, UberEATS, Advertising, and Marketing are just a few of the teams that leverage this powerful platform.</a:t>
            </a:r>
          </a:p>
          <a:p>
            <a:pPr algn="l"/>
            <a:r>
              <a:rPr lang="en-US" altLang="ko-KR" b="0" i="0" dirty="0">
                <a:solidFill>
                  <a:srgbClr val="222222"/>
                </a:solidFill>
                <a:effectLst/>
                <a:latin typeface="Helvetica Neue"/>
              </a:rPr>
              <a:t>Another example of our ML-enabled technology includes our Natural Language Processing (NLP) platform, which generates and deploys actionable responses for our customer support tickets, chatbots to make driver onboarding easier, and suggested in-app replies. With our </a:t>
            </a:r>
            <a:r>
              <a:rPr lang="en-US" altLang="ko-KR" b="0" i="0" u="none" strike="noStrike" dirty="0">
                <a:solidFill>
                  <a:srgbClr val="276EF1"/>
                </a:solidFill>
                <a:effectLst/>
                <a:latin typeface="Helvetica Neue"/>
                <a:hlinkClick r:id="rId5"/>
              </a:rPr>
              <a:t>commitment</a:t>
            </a:r>
            <a:r>
              <a:rPr lang="en-US" altLang="ko-KR" b="0" i="0" dirty="0">
                <a:solidFill>
                  <a:srgbClr val="222222"/>
                </a:solidFill>
                <a:effectLst/>
                <a:latin typeface="Helvetica Neue"/>
              </a:rPr>
              <a:t> to our driver partners, we have been using our NLP platform along with deep learning models to improve the recommended actions and turnaround times for our support tickets.</a:t>
            </a:r>
          </a:p>
          <a:p>
            <a:br>
              <a:rPr lang="en-US" altLang="ko-KR" u="none" strike="noStrike" dirty="0">
                <a:solidFill>
                  <a:srgbClr val="276EF1"/>
                </a:solidFill>
                <a:effectLst/>
                <a:hlinkClick r:id="rId6"/>
              </a:rPr>
            </a:br>
            <a:endParaRPr lang="en-US" altLang="ko-KR" dirty="0"/>
          </a:p>
          <a:p>
            <a:endParaRPr lang="en-US" altLang="ko-KR" dirty="0"/>
          </a:p>
          <a:p>
            <a:endParaRPr lang="en-US" altLang="ko-KR" dirty="0"/>
          </a:p>
          <a:p>
            <a:endParaRPr lang="en-US" altLang="ko-KR" dirty="0"/>
          </a:p>
          <a:p>
            <a:r>
              <a:rPr lang="en-US" altLang="ko-KR" dirty="0"/>
              <a:t>Ref : https://eng.uber.com/machine-learning/</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465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tabLst>
                <a:tab pos="457200" algn="l"/>
              </a:tabLst>
            </a:pPr>
            <a:r>
              <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rPr>
              <a:t>And then, I am going to talk about business problem of Uber.</a:t>
            </a:r>
          </a:p>
          <a:p>
            <a:pPr algn="just" latinLnBrk="1">
              <a:lnSpc>
                <a:spcPct val="107000"/>
              </a:lnSpc>
              <a:spcAft>
                <a:spcPts val="800"/>
              </a:spcAft>
              <a:tabLst>
                <a:tab pos="457200" algn="l"/>
              </a:tabLst>
            </a:pPr>
            <a:r>
              <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rPr>
              <a:t>Frist of all, Payment Fraud.</a:t>
            </a:r>
          </a:p>
          <a:p>
            <a:pPr algn="just" latinLnBrk="1">
              <a:lnSpc>
                <a:spcPct val="107000"/>
              </a:lnSpc>
              <a:spcAft>
                <a:spcPts val="800"/>
              </a:spcAft>
              <a:tabLst>
                <a:tab pos="457200" algn="l"/>
              </a:tabLst>
            </a:pPr>
            <a:r>
              <a:rPr lang="en-US" altLang="ko-KR" sz="2800" b="0" i="0" dirty="0">
                <a:solidFill>
                  <a:srgbClr val="222222"/>
                </a:solidFill>
                <a:effectLst/>
                <a:latin typeface="Helvetica Neue"/>
              </a:rPr>
              <a:t>Uber is a worldwide marketplace of services, processing thousands of monetary transactions every second.</a:t>
            </a:r>
            <a:endPar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endParaRPr>
          </a:p>
          <a:p>
            <a:pPr algn="just" latinLnBrk="1">
              <a:lnSpc>
                <a:spcPct val="107000"/>
              </a:lnSpc>
              <a:spcAft>
                <a:spcPts val="800"/>
              </a:spcAft>
              <a:tabLst>
                <a:tab pos="457200" algn="l"/>
              </a:tabLst>
            </a:pPr>
            <a:r>
              <a:rPr lang="en-US" altLang="ko-KR" sz="2800" b="0" i="0" dirty="0">
                <a:solidFill>
                  <a:srgbClr val="222222"/>
                </a:solidFill>
                <a:effectLst/>
                <a:latin typeface="Helvetica Neue"/>
              </a:rPr>
              <a:t>payment fraud losses are measured in terms of the fraction of gross amounts processed. Though only a small fraction of gross bookings, these losses impact profits significantly. Furthermore, if a fraudulent activity is not discovered and mitigated immediately, it could soon be further exploited, resulting in serious losses for the company. These dynamics make early fraud detection vital to the company’s financial health.</a:t>
            </a:r>
            <a:endPar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endParaRPr>
          </a:p>
          <a:p>
            <a:pPr algn="just" latinLnBrk="1">
              <a:lnSpc>
                <a:spcPct val="107000"/>
              </a:lnSpc>
              <a:spcAft>
                <a:spcPts val="800"/>
              </a:spcAft>
              <a:tabLst>
                <a:tab pos="457200" algn="l"/>
              </a:tabLst>
            </a:pPr>
            <a:endPar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endParaRPr>
          </a:p>
          <a:p>
            <a:pPr algn="just" latinLnBrk="1">
              <a:lnSpc>
                <a:spcPct val="107000"/>
              </a:lnSpc>
              <a:spcAft>
                <a:spcPts val="800"/>
              </a:spcAft>
              <a:tabLst>
                <a:tab pos="457200" algn="l"/>
              </a:tabLst>
            </a:pPr>
            <a:r>
              <a:rPr lang="en-US" altLang="ko-KR" sz="1800" kern="100" dirty="0">
                <a:solidFill>
                  <a:srgbClr val="222222"/>
                </a:solidFill>
                <a:effectLst/>
                <a:latin typeface="Helvetica Neue"/>
                <a:ea typeface="맑은 고딕" panose="020B0503020000020004" pitchFamily="50" charset="-127"/>
                <a:cs typeface="Times New Roman" panose="02020603050405020304" pitchFamily="18" charset="0"/>
              </a:rPr>
              <a:t>Following are the 2 primary payment fraud types that we are concerned with:</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Arial" panose="020B0604020202020204" pitchFamily="34" charset="0"/>
              <a:buChar char="•"/>
              <a:tabLst>
                <a:tab pos="457200" algn="l"/>
              </a:tabLst>
            </a:pP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DNS</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stands for “</a:t>
            </a: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do not settle</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which occurs when the order has been fulfilled or a trip has been completed, but the payment could not be collected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Arial" panose="020B0604020202020204" pitchFamily="34" charset="0"/>
              <a:buChar char="•"/>
              <a:tabLst>
                <a:tab pos="457200" algn="l"/>
              </a:tabLst>
            </a:pP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Chargeback</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happens when the payment has been collected, but the user disputes the transaction, and the bank refunds the money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both cases, the losses detected change over time. If an analyst analyzes losses from transactions made on one day, these losses can change depending on what day they look at the data. This is because the data may not be </a:t>
            </a: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fully mature</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Payments that are initially uncollected can be collected after the date of the transaction. Alternatively, users may only choose to dispute losses days or weeks after the initial transaction date. Therefore, losses for a single day may increase or decrease over time. However, when enough time has passed from the initial transaction date, the fluctuations in losses will be minimal, and these losses are termed </a:t>
            </a: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fully mature.</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Therefore, when analysts see early spikes in immature losses, they need to make a judgment call on whether or not these spikes are due to increased activity on the platform, or are signals indicative of fraudulent activity.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8487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Then, how to solve this problem?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Uber use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Radar</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Radar is AI fraud detection and mitigation system with humans in the loop.</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RADAR monitors fine-grained segments of Uber’s marketplace, detects the start of a fraud attack, and generates a rule to stop it. The fraud analysts are involved to review the rule and approve it as needed.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RADAR detects fraud attacks by analyzing the activity time-series from the </a:t>
            </a:r>
            <a:r>
              <a:rPr lang="en-US" altLang="ko-KR" sz="1800" u="sng" kern="100" dirty="0">
                <a:solidFill>
                  <a:srgbClr val="0563C1"/>
                </a:solidFill>
                <a:effectLst/>
                <a:latin typeface="맑은 고딕" panose="020B0503020000020004" pitchFamily="50" charset="-127"/>
                <a:ea typeface="맑은 고딕" panose="020B0503020000020004" pitchFamily="50" charset="-127"/>
                <a:cs typeface="Times New Roman" panose="02020603050405020304" pitchFamily="18" charset="0"/>
                <a:hlinkClick r:id="rId3"/>
              </a:rPr>
              <a:t>Uber payment platform</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and converts data insights into human action.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looks at the data in 2 different time dimensions. We will define some terminology to discuss time series data below:</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SzPts val="1000"/>
              <a:buFont typeface="Symbol" panose="05050102010706020507" pitchFamily="18" charset="2"/>
              <a:buChar char=""/>
              <a:tabLst>
                <a:tab pos="457200" algn="l"/>
              </a:tabLst>
            </a:pP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OT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 “Order time” when the specific order has been fulfilled.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SzPts val="1000"/>
              <a:buFont typeface="Symbol" panose="05050102010706020507" pitchFamily="18" charset="2"/>
              <a:buChar char=""/>
              <a:tabLst>
                <a:tab pos="457200" algn="l"/>
              </a:tabLst>
            </a:pP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PSMT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 “Payment settlement maturity time” signifies the time when the payment processing data comes in. Depending on the specific payment processing system the payment can take days and weeks to completely settle.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u="sng" kern="100" dirty="0">
                <a:solidFill>
                  <a:srgbClr val="0563C1"/>
                </a:solidFill>
                <a:effectLst/>
                <a:latin typeface="맑은 고딕" panose="020B0503020000020004" pitchFamily="50" charset="-127"/>
                <a:ea typeface="맑은 고딕" panose="020B0503020000020004" pitchFamily="50" charset="-127"/>
                <a:cs typeface="Times New Roman" panose="02020603050405020304" pitchFamily="18" charset="0"/>
                <a:hlinkClick r:id="rId4"/>
              </a:rPr>
              <a:t>Orbit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is an open-source Python</a:t>
            </a:r>
            <a:r>
              <a:rPr lang="en-US" altLang="ko-KR" sz="1800" kern="100" baseline="300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package for Bayesian time series modeling. It implements a suite of structural Bayesian time series models while providing a general interface for Bayesian time series forecasting. This package is written and designed from a strict object-oriented perspective with the goals of reusability, ease of maintenance, and high efficiency.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RADAR uses the </a:t>
            </a:r>
            <a:r>
              <a:rPr lang="en-US" altLang="ko-KR" sz="1800" u="sng" kern="100" dirty="0">
                <a:solidFill>
                  <a:srgbClr val="0563C1"/>
                </a:solidFill>
                <a:effectLst/>
                <a:latin typeface="맑은 고딕" panose="020B0503020000020004" pitchFamily="50" charset="-127"/>
                <a:ea typeface="맑은 고딕" panose="020B0503020000020004" pitchFamily="50" charset="-127"/>
                <a:cs typeface="Times New Roman" panose="02020603050405020304" pitchFamily="18" charset="0"/>
                <a:hlinkClick r:id="rId5"/>
              </a:rPr>
              <a:t>KTR</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(Kernel-based Time-varying Regression) model inside orbit for training, inferences, and forecasting of time series models.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build the time series decomposition model for each one-dimensional time series in the OT dimension for each aggregate signal and for each PSMT slice.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use the Uber Orbit model as described above for time-series forecasting in OT dimension used to establish the anomaly baseline.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Therefore, after we detect these anomalous losses, we need to project them to full maturity in order to predict how they will settle over time. Now we use the </a:t>
            </a:r>
            <a:r>
              <a:rPr lang="en-US" altLang="ko-KR" sz="1800" i="1" kern="100" dirty="0">
                <a:effectLst/>
                <a:latin typeface="맑은 고딕" panose="020B0503020000020004" pitchFamily="50" charset="-127"/>
                <a:ea typeface="맑은 고딕" panose="020B0503020000020004" pitchFamily="50" charset="-127"/>
                <a:cs typeface="Times New Roman" panose="02020603050405020304" pitchFamily="18" charset="0"/>
              </a:rPr>
              <a:t>PSMT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dimension to forecast the losses. We are using the losses from historical data to produce this forecast.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then, use Jira as a feedback loop mechanism.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After filtering all risk features, Uber finds patterns to generate rules.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the important lesson to learn from this project is that successful implementation of machine learning projects requires bringing together technology, data, algorithms, and people. Our system serves humans and has humans in the loop.</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Uber risk analysts play a very important role in this process and this technological solution would not be possible without their involvement and continued feedback.</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3200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As Uber’s global mobility platform grows, our global scale and complex network of microservice call patterns have made capacity requirements for individual services difficult to predict. When we’re unable to predict service-level capacity requirements, capacity-related outages can occur. Given the real-time nature of our operations, capacity-related outages (affecting microservices at the feature level as opposed to directly impacting user experiences) constitute a large chunk of Uber’s overall outages.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4565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Then, how could Uber solve this problem?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To help prevent these outages, Uber’s reliability engineers abide by a concept called capacity safety, in other words, the ability to support historical peaks or a 90-day forecast of concurrent riders-on-trip from a single data center without causing significant CPU, memory, and general resource starvation.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Fidelity is the notion that all critical services are tested in the same manner as they would be by natural traffic. Top-level microservices are tested thoroughly, but deep back-end microservices like mapping systems and payments services do not receive similar coverage. Additionally, in order to provide a controlled testing environment, platform-wide stress tests lock down the entire deployment system. As expected, this has a negative impact on the developer experience since it stalls ongoing builds and deployments.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they query, preprocess, forecast, and back-test data. They leverage an internal forecasting API that uses an ensemble method containing ARIMA, Holt-Winters, and Theta models. Each model’s prediction is taken into account with equal weight, although for future forecasting use cases, models that perform better may be weighted higher than others. Further, the forecasting API implements automatic forecasting, which fine-tunes model hyperparameters without manual input.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goal of our prediction system is to streamline the process of forecasting important metrics, conducting local capacity safety drills, and receiving feedback as to whether a service is correctly provisioned.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need two broad sets of statistical techniques, one for preprocessing and another for forecasting. Ensemble-based models are also powerful for inculcating the perspectives of various models.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Because this system not just detect abnormality, but forecast capacity,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79657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then, there are several other business problems.</a:t>
            </a:r>
          </a:p>
          <a:p>
            <a:r>
              <a:rPr lang="en-US" altLang="ko-KR" dirty="0"/>
              <a:t>Law issues, privacy, and price competition, and etc.</a:t>
            </a:r>
          </a:p>
          <a:p>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8331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Benefits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estimated improvement in business productivity by using AI is 54%.</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62% of customers are willing to submit their data to AI for a better business and user experience.</a:t>
            </a:r>
            <a:endParaRPr lang="en-US" altLang="ko-KR" dirty="0"/>
          </a:p>
          <a:p>
            <a:r>
              <a:rPr lang="en-US" altLang="ko-KR" dirty="0"/>
              <a:t>Since objective results are derived by analyzing data, users' trust can be obtained.</a:t>
            </a:r>
          </a:p>
          <a:p>
            <a:endParaRPr lang="en-US" altLang="ko-KR" dirty="0"/>
          </a:p>
          <a:p>
            <a:r>
              <a:rPr lang="en-US" altLang="ko-KR" dirty="0"/>
              <a:t>Costs</a:t>
            </a:r>
          </a:p>
          <a:p>
            <a:r>
              <a:rPr lang="en-US" altLang="ko-KR" dirty="0"/>
              <a:t>Cost of Big data</a:t>
            </a:r>
          </a:p>
          <a:p>
            <a:pPr marL="171450" indent="-171450">
              <a:buFontTx/>
              <a:buChar char="-"/>
            </a:pPr>
            <a:r>
              <a:rPr lang="en-US" altLang="ko-KR" b="0" i="0" dirty="0">
                <a:solidFill>
                  <a:srgbClr val="222222"/>
                </a:solidFill>
                <a:effectLst/>
                <a:latin typeface="Helvetica Neue"/>
              </a:rPr>
              <a:t>Big data is at the core of Uber’s business. We continue to innovate and provide better experiences for our earners, riders, and eaters by leveraging big data, machine learning, and artificial intelligence technology. As a result, over the last four years, the scale of our big data platform multiplied from single-digit petabytes to many hundreds of petabytes.</a:t>
            </a:r>
          </a:p>
          <a:p>
            <a:pPr marL="171450" indent="-171450">
              <a:buFontTx/>
              <a:buChar char="-"/>
            </a:pPr>
            <a:r>
              <a:rPr lang="en-US" altLang="ko-KR" b="0" i="0" dirty="0">
                <a:solidFill>
                  <a:srgbClr val="222222"/>
                </a:solidFill>
                <a:effectLst/>
                <a:latin typeface="Helvetica Neue"/>
              </a:rPr>
              <a:t>The cost of running our big data platform also rose significantly. It takes a lot of money to collect and process data because it deals with a huge amount of real-time data.</a:t>
            </a:r>
            <a:endParaRPr lang="en-US" altLang="ko-KR" dirty="0"/>
          </a:p>
          <a:p>
            <a:endParaRPr lang="en-US" altLang="ko-KR" dirty="0"/>
          </a:p>
          <a:p>
            <a:r>
              <a:rPr lang="en-US" altLang="ko-KR" dirty="0"/>
              <a:t>Rely extensively on ML</a:t>
            </a:r>
          </a:p>
          <a:p>
            <a:pPr marL="171450" indent="-171450">
              <a:buFontTx/>
              <a:buChar char="-"/>
            </a:pPr>
            <a:r>
              <a:rPr lang="en-US" altLang="ko-KR" dirty="0"/>
              <a:t>In its entity, Uber relies extensively on machine learning (ML) to establish a robust and reliable dynamic pricing system. With the help of ML, Uber generates a future-aware forecast of multiple conditions of the market and uses a system that is very sensitive to external factors: these factors ultimately include the global news events, weather, historical data, holidays, time, traffic, etc.</a:t>
            </a:r>
          </a:p>
          <a:p>
            <a:pPr marL="171450" indent="-171450">
              <a:buFontTx/>
              <a:buChar char="-"/>
            </a:pPr>
            <a:endParaRPr lang="en-US" altLang="ko-KR" dirty="0"/>
          </a:p>
        </p:txBody>
      </p:sp>
      <p:sp>
        <p:nvSpPr>
          <p:cNvPr id="4" name="슬라이드 번호 개체 틀 3"/>
          <p:cNvSpPr>
            <a:spLocks noGrp="1"/>
          </p:cNvSpPr>
          <p:nvPr>
            <p:ph type="sldNum" sz="quarter" idx="5"/>
          </p:nvPr>
        </p:nvSpPr>
        <p:spPr/>
        <p:txBody>
          <a:bodyPr/>
          <a:lstStyle/>
          <a:p>
            <a:fld id="{1D49ED0F-F3E6-4183-AA39-C2EBF29A191A}" type="slidenum">
              <a:rPr lang="ko-KR" altLang="en-US" smtClean="0"/>
              <a:t>19</a:t>
            </a:fld>
            <a:endParaRPr lang="ko-KR" altLang="en-US"/>
          </a:p>
        </p:txBody>
      </p:sp>
    </p:spTree>
    <p:extLst>
      <p:ext uri="{BB962C8B-B14F-4D97-AF65-F5344CB8AC3E}">
        <p14:creationId xmlns:p14="http://schemas.microsoft.com/office/powerpoint/2010/main" val="363952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Uber is a global giant company providing not only </a:t>
            </a:r>
            <a:r>
              <a:rPr lang="en-US" altLang="ko-KR" dirty="0" err="1"/>
              <a:t>Uberpool</a:t>
            </a:r>
            <a:r>
              <a:rPr lang="en-US" altLang="ko-KR" dirty="0"/>
              <a:t>, </a:t>
            </a:r>
            <a:r>
              <a:rPr lang="en-US" altLang="ko-KR" dirty="0" err="1"/>
              <a:t>UberEats</a:t>
            </a:r>
            <a:r>
              <a:rPr lang="en-US" altLang="ko-KR" dirty="0"/>
              <a:t>, also Providing more than 20 various services.</a:t>
            </a:r>
            <a:endParaRPr lang="en-US" altLang="ko-KR" b="0" i="0" dirty="0">
              <a:solidFill>
                <a:srgbClr val="000000"/>
              </a:solidFill>
              <a:effectLst/>
              <a:latin typeface="Lato" panose="020B0604020202020204" pitchFamily="34" charset="0"/>
            </a:endParaRPr>
          </a:p>
        </p:txBody>
      </p:sp>
      <p:sp>
        <p:nvSpPr>
          <p:cNvPr id="4" name="슬라이드 번호 개체 틀 3"/>
          <p:cNvSpPr>
            <a:spLocks noGrp="1"/>
          </p:cNvSpPr>
          <p:nvPr>
            <p:ph type="sldNum" sz="quarter" idx="5"/>
          </p:nvPr>
        </p:nvSpPr>
        <p:spPr/>
        <p:txBody>
          <a:bodyPr/>
          <a:lstStyle/>
          <a:p>
            <a:fld id="{1D49ED0F-F3E6-4183-AA39-C2EBF29A191A}" type="slidenum">
              <a:rPr lang="ko-KR" altLang="en-US" smtClean="0"/>
              <a:t>2</a:t>
            </a:fld>
            <a:endParaRPr lang="ko-KR" altLang="en-US"/>
          </a:p>
        </p:txBody>
      </p:sp>
    </p:spTree>
    <p:extLst>
      <p:ext uri="{BB962C8B-B14F-4D97-AF65-F5344CB8AC3E}">
        <p14:creationId xmlns:p14="http://schemas.microsoft.com/office/powerpoint/2010/main" val="324516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Lato" panose="020B0604020202020204" pitchFamily="34" charset="0"/>
              </a:rPr>
              <a:t>generating $18.3 billion revenue, $90 billion books by year, and having about 118 million users.</a:t>
            </a:r>
            <a:endParaRPr lang="ko-KR" altLang="en-US" dirty="0"/>
          </a:p>
        </p:txBody>
      </p:sp>
      <p:sp>
        <p:nvSpPr>
          <p:cNvPr id="4" name="슬라이드 번호 개체 틀 3"/>
          <p:cNvSpPr>
            <a:spLocks noGrp="1"/>
          </p:cNvSpPr>
          <p:nvPr>
            <p:ph type="sldNum" sz="quarter" idx="5"/>
          </p:nvPr>
        </p:nvSpPr>
        <p:spPr/>
        <p:txBody>
          <a:bodyPr/>
          <a:lstStyle/>
          <a:p>
            <a:fld id="{1D49ED0F-F3E6-4183-AA39-C2EBF29A191A}" type="slidenum">
              <a:rPr lang="ko-KR" altLang="en-US" smtClean="0"/>
              <a:t>3</a:t>
            </a:fld>
            <a:endParaRPr lang="ko-KR" altLang="en-US"/>
          </a:p>
        </p:txBody>
      </p:sp>
    </p:spTree>
    <p:extLst>
      <p:ext uri="{BB962C8B-B14F-4D97-AF65-F5344CB8AC3E}">
        <p14:creationId xmlns:p14="http://schemas.microsoft.com/office/powerpoint/2010/main" val="92360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D49ED0F-F3E6-4183-AA39-C2EBF29A191A}" type="slidenum">
              <a:rPr lang="ko-KR" altLang="en-US" smtClean="0"/>
              <a:t>4</a:t>
            </a:fld>
            <a:endParaRPr lang="ko-KR" altLang="en-US"/>
          </a:p>
        </p:txBody>
      </p:sp>
    </p:spTree>
    <p:extLst>
      <p:ext uri="{BB962C8B-B14F-4D97-AF65-F5344CB8AC3E}">
        <p14:creationId xmlns:p14="http://schemas.microsoft.com/office/powerpoint/2010/main" val="163278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3358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effectLst/>
                <a:latin typeface="Open Sans" panose="020B0606030504020204" pitchFamily="34" charset="0"/>
              </a:rPr>
              <a:t>Not only the shortcomings of traditional taxis, there were huge opportunities for Uber. </a:t>
            </a:r>
          </a:p>
          <a:p>
            <a:r>
              <a:rPr lang="en-US" altLang="ko-KR" b="0" i="0" dirty="0">
                <a:effectLst/>
                <a:latin typeface="Open Sans" panose="020B0606030504020204" pitchFamily="34" charset="0"/>
              </a:rPr>
              <a:t>Growth of technology, GPS navigation, smartphones, and </a:t>
            </a:r>
            <a:r>
              <a:rPr lang="en-US" altLang="ko-KR" dirty="0"/>
              <a:t>Rise of the sharing economy concept</a:t>
            </a:r>
            <a:r>
              <a:rPr lang="en-US" altLang="ko-KR" b="0" i="0" dirty="0">
                <a:effectLst/>
                <a:latin typeface="Open Sans" panose="020B0606030504020204" pitchFamily="34" charset="0"/>
              </a:rPr>
              <a:t>. </a:t>
            </a:r>
          </a:p>
          <a:p>
            <a:endParaRPr lang="en-US" altLang="ko-KR" b="0" i="0" dirty="0">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4299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effectLst/>
                <a:latin typeface="Open Sans" panose="020B0606030504020204" pitchFamily="34" charset="0"/>
              </a:rPr>
              <a:t>Uber had pioneered the growth and delivery of modern ridesharing services by leveraging the explosive growth of technology, GPS navigation, and smartphones. </a:t>
            </a:r>
          </a:p>
          <a:p>
            <a:endParaRPr lang="en-US" altLang="ko-KR" b="0" i="0" dirty="0">
              <a:effectLst/>
              <a:latin typeface="Open Sans" panose="020B0606030504020204" pitchFamily="34" charset="0"/>
            </a:endParaRPr>
          </a:p>
          <a:p>
            <a:br>
              <a:rPr lang="en-US" altLang="ko-KR" dirty="0"/>
            </a:br>
            <a:r>
              <a:rPr lang="en-US" altLang="ko-KR" b="0" i="0" dirty="0">
                <a:solidFill>
                  <a:srgbClr val="E8EAED"/>
                </a:solidFill>
                <a:effectLst/>
                <a:latin typeface="Apple SD Gothic Neo"/>
              </a:rPr>
              <a:t>Ride-sharing is a mobility service based on the sharing economy, in which people with similar travel routes ride together in one car. Ride-sharing can be used for people who cannot drive, and it has the advantage of benefiting car owners.</a:t>
            </a:r>
          </a:p>
          <a:p>
            <a:endParaRPr lang="en-US" altLang="ko-KR" b="0" i="0" dirty="0">
              <a:effectLst/>
              <a:latin typeface="Open Sans" panose="020B0606030504020204" pitchFamily="34" charset="0"/>
            </a:endParaRPr>
          </a:p>
          <a:p>
            <a:r>
              <a:rPr lang="en-US" altLang="ko-KR" b="0" i="0" dirty="0">
                <a:effectLst/>
                <a:latin typeface="Open Sans" panose="020B0606030504020204" pitchFamily="34" charset="0"/>
              </a:rPr>
              <a:t>The </a:t>
            </a:r>
            <a:r>
              <a:rPr lang="en-US" altLang="ko-KR" b="0" i="0" dirty="0" err="1">
                <a:effectLst/>
                <a:latin typeface="Open Sans" panose="020B0606030504020204" pitchFamily="34" charset="0"/>
              </a:rPr>
              <a:t>uber’s</a:t>
            </a:r>
            <a:r>
              <a:rPr lang="en-US" altLang="ko-KR" b="0" i="0" dirty="0">
                <a:effectLst/>
                <a:latin typeface="Open Sans" panose="020B0606030504020204" pitchFamily="34" charset="0"/>
              </a:rPr>
              <a:t> ridesharing services had expanded across the world, growing rapidly in the United States, China, India, Europe, and Southeast Asia.</a:t>
            </a:r>
          </a:p>
          <a:p>
            <a:endParaRPr lang="en-US" altLang="ko-KR" b="0" i="0" dirty="0">
              <a:effectLst/>
              <a:latin typeface="Open Sans" panose="020B0606030504020204" pitchFamily="34" charset="0"/>
            </a:endParaRPr>
          </a:p>
          <a:p>
            <a:endParaRPr lang="en-US" altLang="ko-KR" b="0" i="0" dirty="0">
              <a:effectLst/>
              <a:latin typeface="Open Sans" panose="020B0606030504020204" pitchFamily="34" charset="0"/>
            </a:endParaRPr>
          </a:p>
          <a:p>
            <a:endParaRPr lang="en-US" altLang="ko-KR" b="0" i="0" dirty="0">
              <a:effectLst/>
              <a:latin typeface="Open Sans" panose="020B0606030504020204" pitchFamily="34" charset="0"/>
            </a:endParaRPr>
          </a:p>
          <a:p>
            <a:r>
              <a:rPr lang="en-US" altLang="ko-KR" b="0" i="0" dirty="0">
                <a:effectLst/>
                <a:latin typeface="Open Sans" panose="020B0606030504020204" pitchFamily="34" charset="0"/>
              </a:rPr>
              <a:t>Ref : https://www.emerald.com/insight/content/doi/10.1108/case.kellogg.2021.000090/full/html?skipTracking=true#undefined</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6677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Surely, there were challenges.</a:t>
            </a:r>
          </a:p>
          <a:p>
            <a:endParaRPr lang="en-US" altLang="ko-KR" dirty="0"/>
          </a:p>
          <a:p>
            <a:r>
              <a:rPr lang="en-US" altLang="ko-KR" dirty="0"/>
              <a:t>what skills Uber needed for the service?</a:t>
            </a:r>
          </a:p>
          <a:p>
            <a:endParaRPr lang="en-US" altLang="ko-KR" dirty="0"/>
          </a:p>
          <a:p>
            <a:r>
              <a:rPr lang="en-US" altLang="ko-KR" dirty="0"/>
              <a:t>-</a:t>
            </a:r>
          </a:p>
          <a:p>
            <a:r>
              <a:rPr lang="en-US" altLang="ko-KR" b="0" i="0" dirty="0">
                <a:solidFill>
                  <a:srgbClr val="222222"/>
                </a:solidFill>
                <a:effectLst/>
                <a:latin typeface="Helvetica Neue"/>
              </a:rPr>
              <a:t>- To make Uber as data-driven as possible, they needed to ensure that analytical data was accessible to analysts, all in one place.</a:t>
            </a:r>
            <a:endParaRPr lang="en-US" altLang="ko-KR" dirty="0"/>
          </a:p>
          <a:p>
            <a:endParaRPr lang="en-US" altLang="ko-KR" dirty="0"/>
          </a:p>
          <a:p>
            <a:endParaRPr lang="en-US" altLang="ko-KR" dirty="0"/>
          </a:p>
          <a:p>
            <a:r>
              <a:rPr lang="en-US" altLang="ko-KR" b="0" i="0" dirty="0">
                <a:solidFill>
                  <a:srgbClr val="FFFFFF"/>
                </a:solidFill>
                <a:effectLst/>
                <a:latin typeface="Open Sans" panose="020B0606030504020204" pitchFamily="34" charset="0"/>
              </a:rPr>
              <a:t>Prior to 2014, all of the company’s data could fit into “a few traditional online transaction processing (OLTP) databases (in [their] case, MySQL and PostgreSQL ).” At that time, engineers were required to write individual code to access and join data across databases, a take made more difficult by the fact that there was no global view of all stored data, which was scattered around several OLTP databases with a “total data size on the order of a few terabytes.”</a:t>
            </a:r>
            <a:endParaRPr lang="en-US" altLang="ko-KR" dirty="0"/>
          </a:p>
          <a:p>
            <a:endParaRPr lang="en-US" altLang="ko-KR" dirty="0"/>
          </a:p>
          <a:p>
            <a:r>
              <a:rPr lang="en-US" altLang="ko-KR" dirty="0"/>
              <a:t>----------------------------------------</a:t>
            </a:r>
          </a:p>
          <a:p>
            <a:endParaRPr lang="en-US" altLang="ko-KR" dirty="0"/>
          </a:p>
          <a:p>
            <a:endParaRPr lang="en-US" altLang="ko-KR" dirty="0"/>
          </a:p>
          <a:p>
            <a:r>
              <a:rPr lang="en-US" altLang="ko-KR" b="0" i="0" dirty="0">
                <a:effectLst/>
                <a:latin typeface="Open Sans" panose="020B0606030504020204" pitchFamily="34" charset="0"/>
              </a:rPr>
              <a:t>Pickups were complicated by traffic congestion, faulty GPS signals, and crowded pickup venues. Flawed pickups resulted in rider dissatisfaction and in lost revenues for drivers.</a:t>
            </a:r>
          </a:p>
          <a:p>
            <a:endParaRPr lang="en-US" altLang="ko-KR" b="0" i="0" dirty="0">
              <a:effectLst/>
              <a:latin typeface="Open Sans" panose="020B0606030504020204" pitchFamily="34" charset="0"/>
            </a:endParaRPr>
          </a:p>
          <a:p>
            <a:r>
              <a:rPr lang="en-US" altLang="ko-KR" dirty="0"/>
              <a:t>It need to be quickly calculated that users and which users will be riding together. What is needed for this is to calculate the optimal route at high speed and accurately predict the arrival time. </a:t>
            </a:r>
          </a:p>
          <a:p>
            <a:endParaRPr lang="en-US" altLang="ko-KR" dirty="0"/>
          </a:p>
          <a:p>
            <a:r>
              <a:rPr lang="en-US" altLang="ko-KR" dirty="0"/>
              <a:t>In urban areas, the travel time of a car is often more dependent on traffic congestion than distance, and the congestion situation changes in real time. If the optimal route calculation and accurate time prediction cannot be realized at high speed, the following problems occurred in Uber service. </a:t>
            </a:r>
          </a:p>
          <a:p>
            <a:endParaRPr lang="en-US" altLang="ko-KR" dirty="0"/>
          </a:p>
          <a:p>
            <a:r>
              <a:rPr lang="en-US" altLang="ko-KR" dirty="0"/>
              <a:t>- It takes time to match the driver.</a:t>
            </a:r>
          </a:p>
          <a:p>
            <a:pPr marL="0" indent="0">
              <a:buFontTx/>
              <a:buNone/>
            </a:pPr>
            <a:r>
              <a:rPr lang="en-US" altLang="ko-KR" dirty="0"/>
              <a:t>- It</a:t>
            </a:r>
            <a:r>
              <a:rPr lang="ko-KR" altLang="en-US" dirty="0"/>
              <a:t> </a:t>
            </a:r>
            <a:r>
              <a:rPr lang="en-US" altLang="ko-KR" dirty="0"/>
              <a:t>needs to suggest the price reasonable for both sides, rider and driver</a:t>
            </a:r>
          </a:p>
          <a:p>
            <a:pPr marL="0" indent="0">
              <a:buFontTx/>
              <a:buNone/>
            </a:pPr>
            <a:r>
              <a:rPr lang="en-US" altLang="ko-KR" dirty="0"/>
              <a:t>- </a:t>
            </a:r>
          </a:p>
          <a:p>
            <a:endParaRPr lang="en-US" altLang="ko-KR" dirty="0"/>
          </a:p>
          <a:p>
            <a:r>
              <a:rPr lang="en-US" altLang="ko-KR" dirty="0"/>
              <a:t>Ref : http://www.withpress.co.kr/archives/2866</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3340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Surely, there were challenges.</a:t>
            </a:r>
          </a:p>
          <a:p>
            <a:endParaRPr lang="en-US" altLang="ko-KR" dirty="0"/>
          </a:p>
          <a:p>
            <a:r>
              <a:rPr lang="en-US" altLang="ko-KR" dirty="0"/>
              <a:t>what skills Uber needed for the service?</a:t>
            </a:r>
          </a:p>
          <a:p>
            <a:endParaRPr lang="en-US" altLang="ko-KR" dirty="0"/>
          </a:p>
          <a:p>
            <a:r>
              <a:rPr lang="en-US" altLang="ko-KR" dirty="0"/>
              <a:t>-</a:t>
            </a:r>
          </a:p>
          <a:p>
            <a:r>
              <a:rPr lang="en-US" altLang="ko-KR" b="0" i="0" dirty="0">
                <a:solidFill>
                  <a:srgbClr val="222222"/>
                </a:solidFill>
                <a:effectLst/>
                <a:latin typeface="Helvetica Neue"/>
              </a:rPr>
              <a:t>- To make Uber as data-driven as possible, they needed to ensure that analytical data was accessible to analysts, all in one place.</a:t>
            </a:r>
            <a:endParaRPr lang="en-US" altLang="ko-KR" dirty="0"/>
          </a:p>
          <a:p>
            <a:endParaRPr lang="en-US" altLang="ko-KR" dirty="0"/>
          </a:p>
          <a:p>
            <a:endParaRPr lang="en-US" altLang="ko-KR" dirty="0"/>
          </a:p>
          <a:p>
            <a:r>
              <a:rPr lang="en-US" altLang="ko-KR" b="0" i="0" dirty="0">
                <a:solidFill>
                  <a:srgbClr val="FFFFFF"/>
                </a:solidFill>
                <a:effectLst/>
                <a:latin typeface="Open Sans" panose="020B0606030504020204" pitchFamily="34" charset="0"/>
              </a:rPr>
              <a:t>Prior to 2014, all of the company’s data could fit into “a few traditional online transaction processing (OLTP) databases (in [their] case, MySQL and PostgreSQL ).” At that time, engineers were required to write individual code to access and join data across databases, a take made more difficult by the fact that there was no global view of all stored data, which was scattered around several OLTP databases with a “total data size on the order of a few terabytes.”</a:t>
            </a:r>
            <a:endParaRPr lang="en-US" altLang="ko-KR" dirty="0"/>
          </a:p>
          <a:p>
            <a:endParaRPr lang="en-US" altLang="ko-KR" dirty="0"/>
          </a:p>
          <a:p>
            <a:r>
              <a:rPr lang="en-US" altLang="ko-KR" dirty="0"/>
              <a:t>----------------------------------------</a:t>
            </a:r>
          </a:p>
          <a:p>
            <a:endParaRPr lang="en-US" altLang="ko-KR" dirty="0"/>
          </a:p>
          <a:p>
            <a:endParaRPr lang="en-US" altLang="ko-KR" dirty="0"/>
          </a:p>
          <a:p>
            <a:r>
              <a:rPr lang="en-US" altLang="ko-KR" b="0" i="0" dirty="0">
                <a:effectLst/>
                <a:latin typeface="Open Sans" panose="020B0606030504020204" pitchFamily="34" charset="0"/>
              </a:rPr>
              <a:t>Pickups were complicated by traffic congestion, faulty GPS signals, and crowded pickup venues. Flawed pickups resulted in rider dissatisfaction and in lost revenues for drivers.</a:t>
            </a:r>
          </a:p>
          <a:p>
            <a:endParaRPr lang="en-US" altLang="ko-KR" b="0" i="0" dirty="0">
              <a:effectLst/>
              <a:latin typeface="Open Sans" panose="020B0606030504020204" pitchFamily="34" charset="0"/>
            </a:endParaRPr>
          </a:p>
          <a:p>
            <a:r>
              <a:rPr lang="en-US" altLang="ko-KR" dirty="0"/>
              <a:t>It need to be quickly calculated that users and which users will be riding together. What is needed for this is to calculate the optimal route at high speed and accurately predict the arrival time. </a:t>
            </a:r>
          </a:p>
          <a:p>
            <a:endParaRPr lang="en-US" altLang="ko-KR" dirty="0"/>
          </a:p>
          <a:p>
            <a:r>
              <a:rPr lang="en-US" altLang="ko-KR" dirty="0"/>
              <a:t>In urban areas, the travel time of a car is often more dependent on traffic congestion than distance, and the congestion situation changes in real time. If the optimal route calculation and accurate time prediction cannot be realized at high speed, the following problems occurred in Uber service. </a:t>
            </a:r>
          </a:p>
          <a:p>
            <a:endParaRPr lang="en-US" altLang="ko-KR" dirty="0"/>
          </a:p>
          <a:p>
            <a:r>
              <a:rPr lang="en-US" altLang="ko-KR" dirty="0"/>
              <a:t>- It takes time to match the driver.</a:t>
            </a:r>
          </a:p>
          <a:p>
            <a:pPr marL="0" indent="0">
              <a:buFontTx/>
              <a:buNone/>
            </a:pPr>
            <a:r>
              <a:rPr lang="en-US" altLang="ko-KR" dirty="0"/>
              <a:t>- It</a:t>
            </a:r>
            <a:r>
              <a:rPr lang="ko-KR" altLang="en-US" dirty="0"/>
              <a:t> </a:t>
            </a:r>
            <a:r>
              <a:rPr lang="en-US" altLang="ko-KR" dirty="0"/>
              <a:t>needs to suggest the price reasonable for both sides, rider and driver</a:t>
            </a:r>
          </a:p>
          <a:p>
            <a:pPr marL="0" indent="0">
              <a:buFontTx/>
              <a:buNone/>
            </a:pPr>
            <a:r>
              <a:rPr lang="en-US" altLang="ko-KR" dirty="0"/>
              <a:t>- </a:t>
            </a:r>
          </a:p>
          <a:p>
            <a:endParaRPr lang="en-US" altLang="ko-KR" dirty="0"/>
          </a:p>
          <a:p>
            <a:r>
              <a:rPr lang="en-US" altLang="ko-KR" dirty="0"/>
              <a:t>Ref : http://www.withpress.co.kr/archives/2866</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D49ED0F-F3E6-4183-AA39-C2EBF29A191A}"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8280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DE7C9D-54A6-4ABB-83B0-A240ADF4679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44A855A-86E4-48CD-BB77-ED7682626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C1B42AF-5AE2-4CD1-A73B-27090D2F42B5}"/>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6A1D3F32-497E-47C3-86E8-3795A7E5DB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D7FB17F-6D8D-4808-81EC-B2EEB30B57FC}"/>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89110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A93542-1F8F-4FDE-AF70-BA94A34D12A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7D7A2A9-CE77-4DD7-85D5-EC6A743F329F}"/>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9309A3F-2E61-4E3C-A199-5E40BE33F710}"/>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19B22799-F774-4137-8A1C-A454E0A558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4552C9-EDEE-48BF-8864-EB948285D594}"/>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120189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BD1726F-19F6-49EF-9487-2F0B3692D3C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F12CFE5-7B06-4F36-8DCF-5F80D3B0A32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9AB4C5D7-7257-4C98-9E71-E606ABE58DC6}"/>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0BE6D803-6B67-448D-BB93-8C96594DD5F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7B52876-3EFE-42FC-AA9A-FD1B93BA760F}"/>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275608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A64D15-ABB0-48AE-A8E7-CDF4A99D373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7B97869-6295-47BF-8EAC-52F46F973335}"/>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F827037-47B5-470C-9531-70FAB25CE023}"/>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4E6A31F7-C932-4E54-A244-04FE7F44EAF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262AEE-0D77-406D-90E3-5CB91EBF9E99}"/>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266010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8E243-6FEA-4785-97CF-0734019FDB5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B66AAFC-3E21-4545-8BBC-62525B62B2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63CDD1A1-8F65-4EE3-85D5-B1743A360FD5}"/>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11990B12-9411-440F-BBCF-4B5EDFD5AC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CD8B73D-4F95-4848-ABF1-8EC5EF53502C}"/>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2458485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40616F-2467-4A45-AD8D-ECCF42AE208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35A1D83-3C14-406D-9D99-2F90C4E3FB0A}"/>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0C12D993-A6D8-4F3E-B146-AB5D815C17CA}"/>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9BB3269B-16E1-470F-85A1-55E2CCB761E2}"/>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6" name="바닥글 개체 틀 5">
            <a:extLst>
              <a:ext uri="{FF2B5EF4-FFF2-40B4-BE49-F238E27FC236}">
                <a16:creationId xmlns:a16="http://schemas.microsoft.com/office/drawing/2014/main" id="{40F8FEE3-90F8-4AF1-9741-AAB166200E6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BB0071C-FCEC-426D-ADE3-AA115D86FAC6}"/>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334639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75F7BC-76A1-4261-A9F7-B256648F172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127B5E6-E2F5-46C7-98BE-8194CD6724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823D31C-1BCE-4538-B06D-2E4CA8F5D3E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B69DF889-61C1-45D4-82CE-E860368F2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3740DB8D-0A86-4DE8-B559-3E1084ED908A}"/>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EB9FDCB0-0604-4258-A947-5BAA0CF9015C}"/>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8" name="바닥글 개체 틀 7">
            <a:extLst>
              <a:ext uri="{FF2B5EF4-FFF2-40B4-BE49-F238E27FC236}">
                <a16:creationId xmlns:a16="http://schemas.microsoft.com/office/drawing/2014/main" id="{957F9219-3777-4DE8-B93B-6FC5765A489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D5C9958-836D-42F2-8F47-6C8A139E4C61}"/>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183724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34681A-2124-42BC-8EA7-BEBCC86B5AE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87CF32E-DD0B-4CDD-A4C8-A30240107508}"/>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4" name="바닥글 개체 틀 3">
            <a:extLst>
              <a:ext uri="{FF2B5EF4-FFF2-40B4-BE49-F238E27FC236}">
                <a16:creationId xmlns:a16="http://schemas.microsoft.com/office/drawing/2014/main" id="{EB8F7FCC-32DF-4C0C-B569-FD635BA83A5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7FFFDCE-EC6D-4728-8847-032086A12BC7}"/>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172632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51493C3-BE31-4CDB-A40E-E4979010AFCD}"/>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3" name="바닥글 개체 틀 2">
            <a:extLst>
              <a:ext uri="{FF2B5EF4-FFF2-40B4-BE49-F238E27FC236}">
                <a16:creationId xmlns:a16="http://schemas.microsoft.com/office/drawing/2014/main" id="{078188A0-56CA-42F2-BAD7-C16D2921B14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C6DACAC-3F43-41CD-B838-5948F5DA6E29}"/>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3842534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DA294A-A3DF-495D-8571-A7C2FD8E6D6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3308FFC-4088-4FF1-8C73-D3885B5B8F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AE6AB542-7D87-4AE2-88DE-C7C5B9AEA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A60F677-6B67-4E3B-A55F-5217F307AA03}"/>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6" name="바닥글 개체 틀 5">
            <a:extLst>
              <a:ext uri="{FF2B5EF4-FFF2-40B4-BE49-F238E27FC236}">
                <a16:creationId xmlns:a16="http://schemas.microsoft.com/office/drawing/2014/main" id="{22255DBF-6FF8-45B1-AE77-DF9787C2A91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1D4879B-B1DE-44ED-8D59-CEE19800F2E4}"/>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74272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6BDC31-645C-4E8D-9D36-56623BBCD58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CFF468D-C52B-4AD7-9118-3700BDA5E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F7C5FE-5D37-41AD-85BC-F8269ED55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21F296D3-363B-47E3-9D24-22D2F414EBC8}"/>
              </a:ext>
            </a:extLst>
          </p:cNvPr>
          <p:cNvSpPr>
            <a:spLocks noGrp="1"/>
          </p:cNvSpPr>
          <p:nvPr>
            <p:ph type="dt" sz="half" idx="10"/>
          </p:nvPr>
        </p:nvSpPr>
        <p:spPr/>
        <p:txBody>
          <a:bodyPr/>
          <a:lstStyle/>
          <a:p>
            <a:fld id="{BC9A9511-0C11-4795-9A14-2E1389B99FAD}" type="datetimeFigureOut">
              <a:rPr lang="ko-KR" altLang="en-US" smtClean="0"/>
              <a:t>2022-04-06</a:t>
            </a:fld>
            <a:endParaRPr lang="ko-KR" altLang="en-US"/>
          </a:p>
        </p:txBody>
      </p:sp>
      <p:sp>
        <p:nvSpPr>
          <p:cNvPr id="6" name="바닥글 개체 틀 5">
            <a:extLst>
              <a:ext uri="{FF2B5EF4-FFF2-40B4-BE49-F238E27FC236}">
                <a16:creationId xmlns:a16="http://schemas.microsoft.com/office/drawing/2014/main" id="{DF9B4315-F2BC-45EF-B119-9925A52A083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B623ED-C386-498F-A173-3B62EC007334}"/>
              </a:ext>
            </a:extLst>
          </p:cNvPr>
          <p:cNvSpPr>
            <a:spLocks noGrp="1"/>
          </p:cNvSpPr>
          <p:nvPr>
            <p:ph type="sldNum" sz="quarter" idx="12"/>
          </p:nvPr>
        </p:nvSpPr>
        <p:spPr/>
        <p:txBody>
          <a:body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15361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997638A-52CD-4426-8819-2DEAB8DA4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CCB3C49-64AD-4DD8-BB7C-E85967E03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2C20623-38F5-4026-A643-64BF45C2C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A9511-0C11-4795-9A14-2E1389B99FAD}" type="datetimeFigureOut">
              <a:rPr lang="ko-KR" altLang="en-US" smtClean="0"/>
              <a:t>2022-04-06</a:t>
            </a:fld>
            <a:endParaRPr lang="ko-KR" altLang="en-US"/>
          </a:p>
        </p:txBody>
      </p:sp>
      <p:sp>
        <p:nvSpPr>
          <p:cNvPr id="5" name="바닥글 개체 틀 4">
            <a:extLst>
              <a:ext uri="{FF2B5EF4-FFF2-40B4-BE49-F238E27FC236}">
                <a16:creationId xmlns:a16="http://schemas.microsoft.com/office/drawing/2014/main" id="{1733E1FD-E0F9-43ED-8B47-F944ED5AE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F811F69-D9B3-4549-B3FE-3497FD3AB8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4E7E8-EE2E-42FC-9C6F-E43EFFCA59B0}" type="slidenum">
              <a:rPr lang="ko-KR" altLang="en-US" smtClean="0"/>
              <a:t>‹#›</a:t>
            </a:fld>
            <a:endParaRPr lang="ko-KR" altLang="en-US"/>
          </a:p>
        </p:txBody>
      </p:sp>
    </p:spTree>
    <p:extLst>
      <p:ext uri="{BB962C8B-B14F-4D97-AF65-F5344CB8AC3E}">
        <p14:creationId xmlns:p14="http://schemas.microsoft.com/office/powerpoint/2010/main" val="3581238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8.wdp"/><Relationship Id="rId5" Type="http://schemas.openxmlformats.org/officeDocument/2006/relationships/image" Target="../media/image4.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9.wdp"/><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8.wdp"/><Relationship Id="rId5" Type="http://schemas.openxmlformats.org/officeDocument/2006/relationships/image" Target="../media/image4.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8.png"/><Relationship Id="rId4" Type="http://schemas.microsoft.com/office/2007/relationships/hdphoto" Target="../media/hdphoto1.wdp"/><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image" Target="../media/image6.png"/><Relationship Id="rId12" Type="http://schemas.microsoft.com/office/2007/relationships/hdphoto" Target="../media/hdphoto5.wdp"/><Relationship Id="rId17" Type="http://schemas.openxmlformats.org/officeDocument/2006/relationships/image" Target="../media/image13.png"/><Relationship Id="rId2" Type="http://schemas.openxmlformats.org/officeDocument/2006/relationships/notesSlide" Target="../notesSlides/notesSlide7.xml"/><Relationship Id="rId16"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2.png"/><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7.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ë² ë¡ê³ ì ëí ì´ë¯¸ì§ ê²ìê²°ê³¼">
            <a:extLst>
              <a:ext uri="{FF2B5EF4-FFF2-40B4-BE49-F238E27FC236}">
                <a16:creationId xmlns:a16="http://schemas.microsoft.com/office/drawing/2014/main" id="{0BDBAFA9-9D5E-4BB6-A478-DA3A8F04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492" y="842795"/>
            <a:ext cx="6343015" cy="36521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C06A8B-BCD8-40D6-B87C-D468F1DD0888}"/>
              </a:ext>
            </a:extLst>
          </p:cNvPr>
          <p:cNvSpPr txBox="1"/>
          <p:nvPr/>
        </p:nvSpPr>
        <p:spPr>
          <a:xfrm>
            <a:off x="5286001" y="4650070"/>
            <a:ext cx="1619995" cy="553998"/>
          </a:xfrm>
          <a:prstGeom prst="rect">
            <a:avLst/>
          </a:prstGeom>
          <a:noFill/>
        </p:spPr>
        <p:txBody>
          <a:bodyPr wrap="none" rtlCol="0">
            <a:spAutoFit/>
          </a:bodyPr>
          <a:lstStyle/>
          <a:p>
            <a:r>
              <a:rPr lang="en-US" altLang="ko-KR" sz="3000" b="1" dirty="0">
                <a:solidFill>
                  <a:schemeClr val="bg1"/>
                </a:solidFill>
              </a:rPr>
              <a:t>TEAM 3</a:t>
            </a:r>
            <a:endParaRPr lang="ko-KR" altLang="en-US" sz="3000" b="1" dirty="0">
              <a:solidFill>
                <a:schemeClr val="bg1"/>
              </a:solidFill>
            </a:endParaRPr>
          </a:p>
        </p:txBody>
      </p:sp>
    </p:spTree>
    <p:extLst>
      <p:ext uri="{BB962C8B-B14F-4D97-AF65-F5344CB8AC3E}">
        <p14:creationId xmlns:p14="http://schemas.microsoft.com/office/powerpoint/2010/main" val="2706533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6412110"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5886291" cy="553998"/>
          </a:xfrm>
          <a:prstGeom prst="rect">
            <a:avLst/>
          </a:prstGeom>
          <a:noFill/>
        </p:spPr>
        <p:txBody>
          <a:bodyPr wrap="none" rtlCol="0">
            <a:spAutoFit/>
          </a:bodyPr>
          <a:lstStyle/>
          <a:p>
            <a:r>
              <a:rPr lang="en-US" altLang="ko-KR" sz="3000" b="1" dirty="0">
                <a:solidFill>
                  <a:schemeClr val="bg1"/>
                </a:solidFill>
              </a:rPr>
              <a:t>Utilizing ML : Dynamic Pricing</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3" name="그림 2" descr="텍스트, 표지판, 벡터그래픽이(가) 표시된 사진&#10;&#10;자동 생성된 설명">
            <a:extLst>
              <a:ext uri="{FF2B5EF4-FFF2-40B4-BE49-F238E27FC236}">
                <a16:creationId xmlns:a16="http://schemas.microsoft.com/office/drawing/2014/main" id="{91AF6159-197B-4235-895E-83D4E8A3F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0138" y="4439090"/>
            <a:ext cx="854857" cy="810244"/>
          </a:xfrm>
          <a:prstGeom prst="rect">
            <a:avLst/>
          </a:prstGeom>
        </p:spPr>
      </p:pic>
      <p:pic>
        <p:nvPicPr>
          <p:cNvPr id="5" name="그림 4">
            <a:extLst>
              <a:ext uri="{FF2B5EF4-FFF2-40B4-BE49-F238E27FC236}">
                <a16:creationId xmlns:a16="http://schemas.microsoft.com/office/drawing/2014/main" id="{0DBBE232-CFBA-4A6B-A7A3-BB3469B0D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7567" y="5456399"/>
            <a:ext cx="824430" cy="838616"/>
          </a:xfrm>
          <a:prstGeom prst="rect">
            <a:avLst/>
          </a:prstGeom>
        </p:spPr>
      </p:pic>
      <p:pic>
        <p:nvPicPr>
          <p:cNvPr id="7" name="그림 6" descr="텍스트이(가) 표시된 사진&#10;&#10;자동 생성된 설명">
            <a:extLst>
              <a:ext uri="{FF2B5EF4-FFF2-40B4-BE49-F238E27FC236}">
                <a16:creationId xmlns:a16="http://schemas.microsoft.com/office/drawing/2014/main" id="{3683F303-EE76-4E12-B539-CEEF379EE7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7566" y="1773177"/>
            <a:ext cx="824431" cy="594776"/>
          </a:xfrm>
          <a:prstGeom prst="rect">
            <a:avLst/>
          </a:prstGeom>
        </p:spPr>
      </p:pic>
      <p:pic>
        <p:nvPicPr>
          <p:cNvPr id="9" name="그림 8">
            <a:extLst>
              <a:ext uri="{FF2B5EF4-FFF2-40B4-BE49-F238E27FC236}">
                <a16:creationId xmlns:a16="http://schemas.microsoft.com/office/drawing/2014/main" id="{0E143489-D386-44C6-B7F6-9AB656772E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0138" y="2542318"/>
            <a:ext cx="854858" cy="810244"/>
          </a:xfrm>
          <a:prstGeom prst="rect">
            <a:avLst/>
          </a:prstGeom>
        </p:spPr>
      </p:pic>
      <p:pic>
        <p:nvPicPr>
          <p:cNvPr id="11" name="그림 10">
            <a:extLst>
              <a:ext uri="{FF2B5EF4-FFF2-40B4-BE49-F238E27FC236}">
                <a16:creationId xmlns:a16="http://schemas.microsoft.com/office/drawing/2014/main" id="{7DFEA089-FD9F-4A8C-8DA2-B56486D4CFF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08949" y="3563049"/>
            <a:ext cx="689530" cy="668977"/>
          </a:xfrm>
          <a:prstGeom prst="rect">
            <a:avLst/>
          </a:prstGeom>
          <a:noFill/>
        </p:spPr>
      </p:pic>
      <p:sp>
        <p:nvSpPr>
          <p:cNvPr id="14" name="TextBox 13">
            <a:extLst>
              <a:ext uri="{FF2B5EF4-FFF2-40B4-BE49-F238E27FC236}">
                <a16:creationId xmlns:a16="http://schemas.microsoft.com/office/drawing/2014/main" id="{D9CB2C9C-3686-4F78-A97E-FF50129D3FD0}"/>
              </a:ext>
            </a:extLst>
          </p:cNvPr>
          <p:cNvSpPr txBox="1"/>
          <p:nvPr/>
        </p:nvSpPr>
        <p:spPr>
          <a:xfrm>
            <a:off x="5124676" y="3387580"/>
            <a:ext cx="3167598" cy="1015663"/>
          </a:xfrm>
          <a:prstGeom prst="rect">
            <a:avLst/>
          </a:prstGeom>
          <a:noFill/>
        </p:spPr>
        <p:txBody>
          <a:bodyPr wrap="none" rtlCol="0">
            <a:spAutoFit/>
          </a:bodyPr>
          <a:lstStyle/>
          <a:p>
            <a:r>
              <a:rPr lang="en-US" altLang="ko-KR" sz="3000" b="1" dirty="0">
                <a:solidFill>
                  <a:schemeClr val="bg1"/>
                </a:solidFill>
              </a:rPr>
              <a:t>Dynamic Pricing</a:t>
            </a:r>
          </a:p>
          <a:p>
            <a:r>
              <a:rPr lang="en-US" altLang="ko-KR" sz="3000" b="1" dirty="0">
                <a:solidFill>
                  <a:schemeClr val="bg1"/>
                </a:solidFill>
              </a:rPr>
              <a:t>     ML Model</a:t>
            </a:r>
            <a:endParaRPr lang="ko-KR" altLang="en-US" sz="3000" b="1" dirty="0">
              <a:solidFill>
                <a:schemeClr val="bg1"/>
              </a:solidFill>
            </a:endParaRPr>
          </a:p>
        </p:txBody>
      </p:sp>
      <p:cxnSp>
        <p:nvCxnSpPr>
          <p:cNvPr id="22" name="직선 화살표 연결선 21">
            <a:extLst>
              <a:ext uri="{FF2B5EF4-FFF2-40B4-BE49-F238E27FC236}">
                <a16:creationId xmlns:a16="http://schemas.microsoft.com/office/drawing/2014/main" id="{7FBC5B24-CB9A-47EE-BD2A-77D14BDA891A}"/>
              </a:ext>
            </a:extLst>
          </p:cNvPr>
          <p:cNvCxnSpPr>
            <a:cxnSpLocks/>
          </p:cNvCxnSpPr>
          <p:nvPr/>
        </p:nvCxnSpPr>
        <p:spPr>
          <a:xfrm>
            <a:off x="3908322" y="3895411"/>
            <a:ext cx="707923" cy="0"/>
          </a:xfrm>
          <a:prstGeom prst="straightConnector1">
            <a:avLst/>
          </a:prstGeom>
          <a:ln w="1016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6412110"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5886291" cy="553998"/>
          </a:xfrm>
          <a:prstGeom prst="rect">
            <a:avLst/>
          </a:prstGeom>
          <a:noFill/>
        </p:spPr>
        <p:txBody>
          <a:bodyPr wrap="none" rtlCol="0">
            <a:spAutoFit/>
          </a:bodyPr>
          <a:lstStyle/>
          <a:p>
            <a:r>
              <a:rPr lang="en-US" altLang="ko-KR" sz="3000" b="1" dirty="0">
                <a:solidFill>
                  <a:schemeClr val="bg1"/>
                </a:solidFill>
              </a:rPr>
              <a:t>Utilizing ML : Dynamic Pricing</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3" name="그림 2" descr="텍스트, 표지판, 벡터그래픽이(가) 표시된 사진&#10;&#10;자동 생성된 설명">
            <a:extLst>
              <a:ext uri="{FF2B5EF4-FFF2-40B4-BE49-F238E27FC236}">
                <a16:creationId xmlns:a16="http://schemas.microsoft.com/office/drawing/2014/main" id="{91AF6159-197B-4235-895E-83D4E8A3F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767" y="4439090"/>
            <a:ext cx="854857" cy="810244"/>
          </a:xfrm>
          <a:prstGeom prst="rect">
            <a:avLst/>
          </a:prstGeom>
        </p:spPr>
      </p:pic>
      <p:pic>
        <p:nvPicPr>
          <p:cNvPr id="5" name="그림 4">
            <a:extLst>
              <a:ext uri="{FF2B5EF4-FFF2-40B4-BE49-F238E27FC236}">
                <a16:creationId xmlns:a16="http://schemas.microsoft.com/office/drawing/2014/main" id="{0DBBE232-CFBA-4A6B-A7A3-BB3469B0D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194" y="5456399"/>
            <a:ext cx="824430" cy="838616"/>
          </a:xfrm>
          <a:prstGeom prst="rect">
            <a:avLst/>
          </a:prstGeom>
        </p:spPr>
      </p:pic>
      <p:pic>
        <p:nvPicPr>
          <p:cNvPr id="7" name="그림 6" descr="텍스트이(가) 표시된 사진&#10;&#10;자동 생성된 설명">
            <a:extLst>
              <a:ext uri="{FF2B5EF4-FFF2-40B4-BE49-F238E27FC236}">
                <a16:creationId xmlns:a16="http://schemas.microsoft.com/office/drawing/2014/main" id="{3683F303-EE76-4E12-B539-CEEF379EE7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980" y="1671258"/>
            <a:ext cx="824431" cy="594776"/>
          </a:xfrm>
          <a:prstGeom prst="rect">
            <a:avLst/>
          </a:prstGeom>
        </p:spPr>
      </p:pic>
      <p:pic>
        <p:nvPicPr>
          <p:cNvPr id="9" name="그림 8">
            <a:extLst>
              <a:ext uri="{FF2B5EF4-FFF2-40B4-BE49-F238E27FC236}">
                <a16:creationId xmlns:a16="http://schemas.microsoft.com/office/drawing/2014/main" id="{0E143489-D386-44C6-B7F6-9AB656772E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2766" y="2542318"/>
            <a:ext cx="854858" cy="810244"/>
          </a:xfrm>
          <a:prstGeom prst="rect">
            <a:avLst/>
          </a:prstGeom>
        </p:spPr>
      </p:pic>
      <p:pic>
        <p:nvPicPr>
          <p:cNvPr id="11" name="그림 10">
            <a:extLst>
              <a:ext uri="{FF2B5EF4-FFF2-40B4-BE49-F238E27FC236}">
                <a16:creationId xmlns:a16="http://schemas.microsoft.com/office/drawing/2014/main" id="{7DFEA089-FD9F-4A8C-8DA2-B56486D4CFF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205430" y="3563049"/>
            <a:ext cx="689530" cy="668977"/>
          </a:xfrm>
          <a:prstGeom prst="rect">
            <a:avLst/>
          </a:prstGeom>
          <a:noFill/>
        </p:spPr>
      </p:pic>
      <p:pic>
        <p:nvPicPr>
          <p:cNvPr id="4" name="그림 3">
            <a:extLst>
              <a:ext uri="{FF2B5EF4-FFF2-40B4-BE49-F238E27FC236}">
                <a16:creationId xmlns:a16="http://schemas.microsoft.com/office/drawing/2014/main" id="{924DCD28-BDD6-402F-BD92-B13E938BFD43}"/>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78205" y="3002039"/>
            <a:ext cx="1877723" cy="1458365"/>
          </a:xfrm>
          <a:prstGeom prst="rect">
            <a:avLst/>
          </a:prstGeom>
        </p:spPr>
      </p:pic>
      <p:sp>
        <p:nvSpPr>
          <p:cNvPr id="6" name="TextBox 5">
            <a:extLst>
              <a:ext uri="{FF2B5EF4-FFF2-40B4-BE49-F238E27FC236}">
                <a16:creationId xmlns:a16="http://schemas.microsoft.com/office/drawing/2014/main" id="{55C4D7C1-3CC1-42AB-9A30-BF598992E762}"/>
              </a:ext>
            </a:extLst>
          </p:cNvPr>
          <p:cNvSpPr txBox="1"/>
          <p:nvPr/>
        </p:nvSpPr>
        <p:spPr>
          <a:xfrm>
            <a:off x="4334535" y="4466795"/>
            <a:ext cx="1194558" cy="553998"/>
          </a:xfrm>
          <a:prstGeom prst="rect">
            <a:avLst/>
          </a:prstGeom>
          <a:noFill/>
        </p:spPr>
        <p:txBody>
          <a:bodyPr wrap="none" rtlCol="0">
            <a:spAutoFit/>
          </a:bodyPr>
          <a:lstStyle/>
          <a:p>
            <a:r>
              <a:rPr lang="en-US" altLang="ko-KR" sz="3000" b="1" dirty="0">
                <a:solidFill>
                  <a:schemeClr val="bg1"/>
                </a:solidFill>
              </a:rPr>
              <a:t>LSTM</a:t>
            </a:r>
            <a:endParaRPr lang="ko-KR" altLang="en-US" sz="3000" b="1" dirty="0">
              <a:solidFill>
                <a:schemeClr val="bg1"/>
              </a:solidFill>
            </a:endParaRPr>
          </a:p>
        </p:txBody>
      </p:sp>
      <p:cxnSp>
        <p:nvCxnSpPr>
          <p:cNvPr id="25" name="직선 화살표 연결선 24">
            <a:extLst>
              <a:ext uri="{FF2B5EF4-FFF2-40B4-BE49-F238E27FC236}">
                <a16:creationId xmlns:a16="http://schemas.microsoft.com/office/drawing/2014/main" id="{995C753B-ADB0-4BBB-97DB-A59399109D42}"/>
              </a:ext>
            </a:extLst>
          </p:cNvPr>
          <p:cNvCxnSpPr>
            <a:cxnSpLocks/>
          </p:cNvCxnSpPr>
          <p:nvPr/>
        </p:nvCxnSpPr>
        <p:spPr>
          <a:xfrm>
            <a:off x="2536719" y="3895411"/>
            <a:ext cx="707923" cy="0"/>
          </a:xfrm>
          <a:prstGeom prst="straightConnector1">
            <a:avLst/>
          </a:prstGeom>
          <a:ln w="1016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1527C2-A82B-48E6-88CC-8EA3410914F2}"/>
              </a:ext>
            </a:extLst>
          </p:cNvPr>
          <p:cNvCxnSpPr>
            <a:cxnSpLocks/>
          </p:cNvCxnSpPr>
          <p:nvPr/>
        </p:nvCxnSpPr>
        <p:spPr>
          <a:xfrm>
            <a:off x="6710506" y="3880663"/>
            <a:ext cx="707923" cy="0"/>
          </a:xfrm>
          <a:prstGeom prst="straightConnector1">
            <a:avLst/>
          </a:prstGeom>
          <a:ln w="1016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F6AF3A-3F87-4EA3-B9B0-56F80412AB7E}"/>
              </a:ext>
            </a:extLst>
          </p:cNvPr>
          <p:cNvSpPr txBox="1"/>
          <p:nvPr/>
        </p:nvSpPr>
        <p:spPr>
          <a:xfrm>
            <a:off x="7838372" y="3387580"/>
            <a:ext cx="3167598" cy="1015663"/>
          </a:xfrm>
          <a:prstGeom prst="rect">
            <a:avLst/>
          </a:prstGeom>
          <a:noFill/>
        </p:spPr>
        <p:txBody>
          <a:bodyPr wrap="none" rtlCol="0">
            <a:spAutoFit/>
          </a:bodyPr>
          <a:lstStyle/>
          <a:p>
            <a:r>
              <a:rPr lang="en-US" altLang="ko-KR" sz="3000" b="1" dirty="0">
                <a:solidFill>
                  <a:schemeClr val="bg1"/>
                </a:solidFill>
              </a:rPr>
              <a:t>Dynamic Pricing</a:t>
            </a:r>
          </a:p>
          <a:p>
            <a:r>
              <a:rPr lang="en-US" altLang="ko-KR" sz="3000" b="1" dirty="0">
                <a:solidFill>
                  <a:schemeClr val="bg1"/>
                </a:solidFill>
              </a:rPr>
              <a:t>     ML Model</a:t>
            </a:r>
            <a:endParaRPr lang="ko-KR" altLang="en-US" sz="3000" b="1" dirty="0">
              <a:solidFill>
                <a:schemeClr val="bg1"/>
              </a:solidFill>
            </a:endParaRPr>
          </a:p>
        </p:txBody>
      </p:sp>
      <p:sp>
        <p:nvSpPr>
          <p:cNvPr id="8" name="직사각형 7">
            <a:extLst>
              <a:ext uri="{FF2B5EF4-FFF2-40B4-BE49-F238E27FC236}">
                <a16:creationId xmlns:a16="http://schemas.microsoft.com/office/drawing/2014/main" id="{9E461090-15AD-4813-B680-B46A93340FB1}"/>
              </a:ext>
            </a:extLst>
          </p:cNvPr>
          <p:cNvSpPr/>
          <p:nvPr/>
        </p:nvSpPr>
        <p:spPr>
          <a:xfrm>
            <a:off x="3701064" y="1671258"/>
            <a:ext cx="2409684" cy="462375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5C8C9223-5C6E-49E1-93BA-AC0F74C91F1B}"/>
              </a:ext>
            </a:extLst>
          </p:cNvPr>
          <p:cNvSpPr txBox="1"/>
          <p:nvPr/>
        </p:nvSpPr>
        <p:spPr>
          <a:xfrm>
            <a:off x="3949237" y="5651928"/>
            <a:ext cx="1994649" cy="477054"/>
          </a:xfrm>
          <a:prstGeom prst="rect">
            <a:avLst/>
          </a:prstGeom>
          <a:noFill/>
        </p:spPr>
        <p:txBody>
          <a:bodyPr wrap="none" rtlCol="0">
            <a:spAutoFit/>
          </a:bodyPr>
          <a:lstStyle/>
          <a:p>
            <a:r>
              <a:rPr lang="en-US" altLang="ko-KR" sz="2500" b="1" dirty="0">
                <a:solidFill>
                  <a:schemeClr val="bg1"/>
                </a:solidFill>
              </a:rPr>
              <a:t>Unexpected</a:t>
            </a:r>
            <a:endParaRPr lang="ko-KR" altLang="en-US" sz="2500" b="1" dirty="0">
              <a:solidFill>
                <a:schemeClr val="bg1"/>
              </a:solidFill>
            </a:endParaRPr>
          </a:p>
        </p:txBody>
      </p:sp>
    </p:spTree>
    <p:extLst>
      <p:ext uri="{BB962C8B-B14F-4D97-AF65-F5344CB8AC3E}">
        <p14:creationId xmlns:p14="http://schemas.microsoft.com/office/powerpoint/2010/main" val="232181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6412110"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6088013" cy="553998"/>
          </a:xfrm>
          <a:prstGeom prst="rect">
            <a:avLst/>
          </a:prstGeom>
          <a:noFill/>
        </p:spPr>
        <p:txBody>
          <a:bodyPr wrap="none" rtlCol="0">
            <a:spAutoFit/>
          </a:bodyPr>
          <a:lstStyle/>
          <a:p>
            <a:r>
              <a:rPr lang="en-US" altLang="ko-KR" sz="3000" b="1" dirty="0">
                <a:solidFill>
                  <a:schemeClr val="bg1"/>
                </a:solidFill>
              </a:rPr>
              <a:t>Utilizing ML : Batched matching</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
        <p:nvSpPr>
          <p:cNvPr id="29" name="TextBox 28">
            <a:extLst>
              <a:ext uri="{FF2B5EF4-FFF2-40B4-BE49-F238E27FC236}">
                <a16:creationId xmlns:a16="http://schemas.microsoft.com/office/drawing/2014/main" id="{5827A6AB-5226-4575-94B8-D9CD3CF7AFA6}"/>
              </a:ext>
            </a:extLst>
          </p:cNvPr>
          <p:cNvSpPr txBox="1"/>
          <p:nvPr/>
        </p:nvSpPr>
        <p:spPr>
          <a:xfrm>
            <a:off x="1469483" y="4328938"/>
            <a:ext cx="3881704" cy="707886"/>
          </a:xfrm>
          <a:prstGeom prst="rect">
            <a:avLst/>
          </a:prstGeom>
          <a:noFill/>
        </p:spPr>
        <p:txBody>
          <a:bodyPr wrap="none" rtlCol="0">
            <a:spAutoFit/>
          </a:bodyPr>
          <a:lstStyle/>
          <a:p>
            <a:r>
              <a:rPr lang="en-US" altLang="ko-KR" sz="2000" b="1" dirty="0">
                <a:solidFill>
                  <a:schemeClr val="bg1"/>
                </a:solidFill>
              </a:rPr>
              <a:t>Only distance-based matching</a:t>
            </a:r>
          </a:p>
          <a:p>
            <a:r>
              <a:rPr lang="en-US" altLang="ko-KR" sz="2000" b="1" dirty="0">
                <a:solidFill>
                  <a:schemeClr val="bg1"/>
                </a:solidFill>
              </a:rPr>
              <a:t>is not always best case</a:t>
            </a:r>
            <a:endParaRPr lang="ko-KR" altLang="en-US" sz="2000" b="1" dirty="0">
              <a:solidFill>
                <a:schemeClr val="bg1"/>
              </a:solidFill>
            </a:endParaRPr>
          </a:p>
        </p:txBody>
      </p:sp>
      <p:pic>
        <p:nvPicPr>
          <p:cNvPr id="1028" name="Picture 4" descr="First-to-request-GIF-slower">
            <a:extLst>
              <a:ext uri="{FF2B5EF4-FFF2-40B4-BE49-F238E27FC236}">
                <a16:creationId xmlns:a16="http://schemas.microsoft.com/office/drawing/2014/main" id="{45AE62D3-E23C-4E72-97A3-FC59C27E4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238" y="2189288"/>
            <a:ext cx="3708916" cy="20870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tched-matching-GIF-slower">
            <a:extLst>
              <a:ext uri="{FF2B5EF4-FFF2-40B4-BE49-F238E27FC236}">
                <a16:creationId xmlns:a16="http://schemas.microsoft.com/office/drawing/2014/main" id="{94D007AD-7BBB-4F9F-AC9D-258BB7AE25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7874" y="2189288"/>
            <a:ext cx="3708916" cy="20870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086AD95-25CB-4A9C-A167-EE7A96E7A5C1}"/>
              </a:ext>
            </a:extLst>
          </p:cNvPr>
          <p:cNvSpPr txBox="1"/>
          <p:nvPr/>
        </p:nvSpPr>
        <p:spPr>
          <a:xfrm>
            <a:off x="6742308" y="4328938"/>
            <a:ext cx="4620047" cy="707886"/>
          </a:xfrm>
          <a:prstGeom prst="rect">
            <a:avLst/>
          </a:prstGeom>
          <a:noFill/>
        </p:spPr>
        <p:txBody>
          <a:bodyPr wrap="none" rtlCol="0">
            <a:spAutoFit/>
          </a:bodyPr>
          <a:lstStyle/>
          <a:p>
            <a:r>
              <a:rPr lang="en-US" altLang="ko-KR" sz="2000" b="1" dirty="0">
                <a:solidFill>
                  <a:srgbClr val="80D8DC"/>
                </a:solidFill>
              </a:rPr>
              <a:t>ML-based batched matching system</a:t>
            </a:r>
          </a:p>
          <a:p>
            <a:r>
              <a:rPr lang="en-US" altLang="ko-KR" sz="2000" b="1" dirty="0">
                <a:solidFill>
                  <a:srgbClr val="80D8DC"/>
                </a:solidFill>
              </a:rPr>
              <a:t>finds the best matching rider-driver</a:t>
            </a:r>
            <a:endParaRPr lang="ko-KR" altLang="en-US" sz="2000" b="1" dirty="0">
              <a:solidFill>
                <a:srgbClr val="80D8DC"/>
              </a:solidFill>
            </a:endParaRPr>
          </a:p>
        </p:txBody>
      </p:sp>
      <p:grpSp>
        <p:nvGrpSpPr>
          <p:cNvPr id="35" name="그룹 34">
            <a:extLst>
              <a:ext uri="{FF2B5EF4-FFF2-40B4-BE49-F238E27FC236}">
                <a16:creationId xmlns:a16="http://schemas.microsoft.com/office/drawing/2014/main" id="{7A1CF218-EEA6-4BCC-AA58-37DDD2E68359}"/>
              </a:ext>
            </a:extLst>
          </p:cNvPr>
          <p:cNvGrpSpPr/>
          <p:nvPr/>
        </p:nvGrpSpPr>
        <p:grpSpPr>
          <a:xfrm>
            <a:off x="-210338" y="5573187"/>
            <a:ext cx="12612676" cy="753856"/>
            <a:chOff x="-210338" y="5936038"/>
            <a:chExt cx="12612676" cy="753856"/>
          </a:xfrm>
        </p:grpSpPr>
        <p:sp>
          <p:nvSpPr>
            <p:cNvPr id="37" name="직사각형 36">
              <a:extLst>
                <a:ext uri="{FF2B5EF4-FFF2-40B4-BE49-F238E27FC236}">
                  <a16:creationId xmlns:a16="http://schemas.microsoft.com/office/drawing/2014/main" id="{A3DB19EA-1E2E-40BE-B756-C38D24D39E0E}"/>
                </a:ext>
              </a:extLst>
            </p:cNvPr>
            <p:cNvSpPr/>
            <p:nvPr/>
          </p:nvSpPr>
          <p:spPr>
            <a:xfrm>
              <a:off x="1469483" y="5936038"/>
              <a:ext cx="9437307" cy="75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0" i="0" dirty="0">
                  <a:solidFill>
                    <a:schemeClr val="bg1"/>
                  </a:solidFill>
                  <a:effectLst/>
                  <a:latin typeface="Helvetica Neue"/>
                </a:rPr>
                <a:t> 	The</a:t>
              </a:r>
              <a:r>
                <a:rPr lang="en-US" altLang="ko-KR" dirty="0"/>
                <a:t> reasonable matching system using machine learning provided irreplaceable 		convenience to both customers and riders.</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직사각형 38">
              <a:extLst>
                <a:ext uri="{FF2B5EF4-FFF2-40B4-BE49-F238E27FC236}">
                  <a16:creationId xmlns:a16="http://schemas.microsoft.com/office/drawing/2014/main" id="{AD210AC8-E0F8-4A8F-B817-672C6D5EE0B0}"/>
                </a:ext>
              </a:extLst>
            </p:cNvPr>
            <p:cNvSpPr/>
            <p:nvPr/>
          </p:nvSpPr>
          <p:spPr>
            <a:xfrm>
              <a:off x="-210338" y="5953393"/>
              <a:ext cx="12612676" cy="369332"/>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chemeClr val="bg1"/>
                </a:solidFill>
                <a:effectLst/>
                <a:latin typeface="Helvetica Neue"/>
              </a:endParaRPr>
            </a:p>
          </p:txBody>
        </p:sp>
        <p:sp>
          <p:nvSpPr>
            <p:cNvPr id="40" name="화살표: 갈매기형 수장 39">
              <a:extLst>
                <a:ext uri="{FF2B5EF4-FFF2-40B4-BE49-F238E27FC236}">
                  <a16:creationId xmlns:a16="http://schemas.microsoft.com/office/drawing/2014/main" id="{9BF6DAE4-5515-41F5-B493-91736AC5BBF7}"/>
                </a:ext>
              </a:extLst>
            </p:cNvPr>
            <p:cNvSpPr/>
            <p:nvPr/>
          </p:nvSpPr>
          <p:spPr>
            <a:xfrm>
              <a:off x="1537238" y="5976402"/>
              <a:ext cx="101062" cy="138554"/>
            </a:xfrm>
            <a:prstGeom prst="chevron">
              <a:avLst>
                <a:gd name="adj" fmla="val 56832"/>
              </a:avLst>
            </a:prstGeom>
            <a:solidFill>
              <a:srgbClr val="80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Tree>
    <p:extLst>
      <p:ext uri="{BB962C8B-B14F-4D97-AF65-F5344CB8AC3E}">
        <p14:creationId xmlns:p14="http://schemas.microsoft.com/office/powerpoint/2010/main" val="21508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959EC5A5-0A5B-4439-8964-5461EF3B6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242"/>
            <a:ext cx="12192000" cy="5219700"/>
          </a:xfrm>
          <a:prstGeom prst="rect">
            <a:avLst/>
          </a:prstGeom>
        </p:spPr>
      </p:pic>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6412110"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5328062" cy="553998"/>
          </a:xfrm>
          <a:prstGeom prst="rect">
            <a:avLst/>
          </a:prstGeom>
          <a:noFill/>
        </p:spPr>
        <p:txBody>
          <a:bodyPr wrap="none" rtlCol="0">
            <a:spAutoFit/>
          </a:bodyPr>
          <a:lstStyle/>
          <a:p>
            <a:r>
              <a:rPr lang="en-US" altLang="ko-KR" sz="3000" b="1" dirty="0">
                <a:solidFill>
                  <a:schemeClr val="bg1"/>
                </a:solidFill>
              </a:rPr>
              <a:t>Utilizing ML : ML Platforms </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5" name="그림 4">
            <a:extLst>
              <a:ext uri="{FF2B5EF4-FFF2-40B4-BE49-F238E27FC236}">
                <a16:creationId xmlns:a16="http://schemas.microsoft.com/office/drawing/2014/main" id="{E82250AF-6BFA-4FA6-AA5B-483483EDAD77}"/>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6000"/>
                    </a14:imgEffect>
                  </a14:imgLayer>
                </a14:imgProps>
              </a:ext>
              <a:ext uri="{28A0092B-C50C-407E-A947-70E740481C1C}">
                <a14:useLocalDpi xmlns:a14="http://schemas.microsoft.com/office/drawing/2010/main" val="0"/>
              </a:ext>
            </a:extLst>
          </a:blip>
          <a:srcRect l="14585" t="38642" r="63194" b="38396"/>
          <a:stretch/>
        </p:blipFill>
        <p:spPr>
          <a:xfrm>
            <a:off x="367344" y="1081451"/>
            <a:ext cx="2330059" cy="1354347"/>
          </a:xfrm>
          <a:prstGeom prst="rect">
            <a:avLst/>
          </a:prstGeom>
        </p:spPr>
      </p:pic>
      <p:sp>
        <p:nvSpPr>
          <p:cNvPr id="28" name="TextBox 27">
            <a:extLst>
              <a:ext uri="{FF2B5EF4-FFF2-40B4-BE49-F238E27FC236}">
                <a16:creationId xmlns:a16="http://schemas.microsoft.com/office/drawing/2014/main" id="{D12B4584-6121-4C25-9F60-F65A046FA49B}"/>
              </a:ext>
            </a:extLst>
          </p:cNvPr>
          <p:cNvSpPr txBox="1"/>
          <p:nvPr/>
        </p:nvSpPr>
        <p:spPr>
          <a:xfrm>
            <a:off x="174171" y="2364000"/>
            <a:ext cx="3276385" cy="553998"/>
          </a:xfrm>
          <a:prstGeom prst="rect">
            <a:avLst/>
          </a:prstGeom>
          <a:noFill/>
        </p:spPr>
        <p:txBody>
          <a:bodyPr wrap="square">
            <a:spAutoFit/>
          </a:bodyPr>
          <a:lstStyle/>
          <a:p>
            <a:r>
              <a:rPr lang="en-US" altLang="ko-KR" sz="3000" b="1" dirty="0"/>
              <a:t>Michelangelo</a:t>
            </a:r>
            <a:endParaRPr lang="ko-KR" altLang="en-US" sz="3000" dirty="0"/>
          </a:p>
        </p:txBody>
      </p:sp>
    </p:spTree>
    <p:extLst>
      <p:ext uri="{BB962C8B-B14F-4D97-AF65-F5344CB8AC3E}">
        <p14:creationId xmlns:p14="http://schemas.microsoft.com/office/powerpoint/2010/main" val="123464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ject RADAR: Intelligent Early Fraud Detection System with Humans in the Loop">
            <a:extLst>
              <a:ext uri="{FF2B5EF4-FFF2-40B4-BE49-F238E27FC236}">
                <a16:creationId xmlns:a16="http://schemas.microsoft.com/office/drawing/2014/main" id="{B85E5B7A-9954-42F1-8702-E5936D0D8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2" y="1619638"/>
            <a:ext cx="6150991" cy="41407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ECC0558-75B6-42AF-8DF9-8A38DB361AA7}"/>
              </a:ext>
            </a:extLst>
          </p:cNvPr>
          <p:cNvSpPr txBox="1"/>
          <p:nvPr/>
        </p:nvSpPr>
        <p:spPr>
          <a:xfrm>
            <a:off x="7246235" y="2833121"/>
            <a:ext cx="5664529" cy="1200329"/>
          </a:xfrm>
          <a:prstGeom prst="rect">
            <a:avLst/>
          </a:prstGeom>
          <a:noFill/>
        </p:spPr>
        <p:txBody>
          <a:bodyPr wrap="square" rtlCol="0">
            <a:spAutoFit/>
          </a:bodyPr>
          <a:lstStyle/>
          <a:p>
            <a:r>
              <a:rPr lang="en-US" altLang="ko-KR" sz="2800" b="1" dirty="0">
                <a:solidFill>
                  <a:schemeClr val="bg1"/>
                </a:solidFill>
              </a:rPr>
              <a:t>2 Types of </a:t>
            </a:r>
            <a:r>
              <a:rPr lang="en-US" altLang="ko-KR" sz="2800" b="1">
                <a:solidFill>
                  <a:schemeClr val="bg1"/>
                </a:solidFill>
              </a:rPr>
              <a:t>Payment fraud</a:t>
            </a:r>
            <a:endParaRPr lang="en-US" altLang="ko-KR" sz="2800" b="1" dirty="0">
              <a:solidFill>
                <a:schemeClr val="bg1"/>
              </a:solidFill>
            </a:endParaRPr>
          </a:p>
          <a:p>
            <a:pPr marL="342900" indent="-342900">
              <a:buFontTx/>
              <a:buChar char="-"/>
            </a:pPr>
            <a:r>
              <a:rPr lang="en-US" altLang="ko-KR" sz="2200" dirty="0">
                <a:solidFill>
                  <a:schemeClr val="bg1"/>
                </a:solidFill>
              </a:rPr>
              <a:t>DNS(Do not settle)</a:t>
            </a:r>
          </a:p>
          <a:p>
            <a:pPr marL="342900" indent="-342900">
              <a:buFontTx/>
              <a:buChar char="-"/>
            </a:pPr>
            <a:r>
              <a:rPr lang="en-US" altLang="ko-KR" sz="2200" dirty="0">
                <a:solidFill>
                  <a:schemeClr val="bg1"/>
                </a:solidFill>
              </a:rPr>
              <a:t>Chargeback</a:t>
            </a:r>
          </a:p>
        </p:txBody>
      </p:sp>
      <p:grpSp>
        <p:nvGrpSpPr>
          <p:cNvPr id="23" name="그룹 22">
            <a:extLst>
              <a:ext uri="{FF2B5EF4-FFF2-40B4-BE49-F238E27FC236}">
                <a16:creationId xmlns:a16="http://schemas.microsoft.com/office/drawing/2014/main" id="{ED28B6C1-EE2A-4BD7-8D68-1CAA778F06C8}"/>
              </a:ext>
            </a:extLst>
          </p:cNvPr>
          <p:cNvGrpSpPr/>
          <p:nvPr/>
        </p:nvGrpSpPr>
        <p:grpSpPr>
          <a:xfrm>
            <a:off x="7634360" y="126388"/>
            <a:ext cx="4546048" cy="725935"/>
            <a:chOff x="4761696" y="231163"/>
            <a:chExt cx="4546048" cy="725935"/>
          </a:xfrm>
        </p:grpSpPr>
        <p:grpSp>
          <p:nvGrpSpPr>
            <p:cNvPr id="24" name="그룹 23">
              <a:extLst>
                <a:ext uri="{FF2B5EF4-FFF2-40B4-BE49-F238E27FC236}">
                  <a16:creationId xmlns:a16="http://schemas.microsoft.com/office/drawing/2014/main" id="{798A2E57-E831-4B86-B0EA-3DFCE55F935C}"/>
                </a:ext>
              </a:extLst>
            </p:cNvPr>
            <p:cNvGrpSpPr/>
            <p:nvPr/>
          </p:nvGrpSpPr>
          <p:grpSpPr>
            <a:xfrm>
              <a:off x="4761696" y="231163"/>
              <a:ext cx="3924244" cy="725935"/>
              <a:chOff x="172211" y="597608"/>
              <a:chExt cx="3924244" cy="725935"/>
            </a:xfrm>
          </p:grpSpPr>
          <p:sp>
            <p:nvSpPr>
              <p:cNvPr id="28" name="TextBox 27">
                <a:extLst>
                  <a:ext uri="{FF2B5EF4-FFF2-40B4-BE49-F238E27FC236}">
                    <a16:creationId xmlns:a16="http://schemas.microsoft.com/office/drawing/2014/main" id="{AEB74EC7-A77C-4463-8D50-E032CFDC6B34}"/>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29" name="TextBox 28">
                <a:extLst>
                  <a:ext uri="{FF2B5EF4-FFF2-40B4-BE49-F238E27FC236}">
                    <a16:creationId xmlns:a16="http://schemas.microsoft.com/office/drawing/2014/main" id="{8B59C641-1C55-4B29-8C1A-7ADB2C2281E1}"/>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8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8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30" name="TextBox 29">
                <a:extLst>
                  <a:ext uri="{FF2B5EF4-FFF2-40B4-BE49-F238E27FC236}">
                    <a16:creationId xmlns:a16="http://schemas.microsoft.com/office/drawing/2014/main" id="{9D224DDF-64C0-408D-9407-DB733845238A}"/>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schemeClr val="bg1"/>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31" name="TextBox 30">
                <a:extLst>
                  <a:ext uri="{FF2B5EF4-FFF2-40B4-BE49-F238E27FC236}">
                    <a16:creationId xmlns:a16="http://schemas.microsoft.com/office/drawing/2014/main" id="{F5DE9751-7144-41D3-8949-3A8A1514F0ED}"/>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25" name="그룹 24">
              <a:extLst>
                <a:ext uri="{FF2B5EF4-FFF2-40B4-BE49-F238E27FC236}">
                  <a16:creationId xmlns:a16="http://schemas.microsoft.com/office/drawing/2014/main" id="{627C1A4C-1112-4B1C-99AA-80217E1B641E}"/>
                </a:ext>
              </a:extLst>
            </p:cNvPr>
            <p:cNvGrpSpPr/>
            <p:nvPr/>
          </p:nvGrpSpPr>
          <p:grpSpPr>
            <a:xfrm>
              <a:off x="4829090" y="503556"/>
              <a:ext cx="4478654" cy="45719"/>
              <a:chOff x="4791722" y="503556"/>
              <a:chExt cx="4478654" cy="45719"/>
            </a:xfrm>
          </p:grpSpPr>
          <p:cxnSp>
            <p:nvCxnSpPr>
              <p:cNvPr id="26" name="직선 연결선 25">
                <a:extLst>
                  <a:ext uri="{FF2B5EF4-FFF2-40B4-BE49-F238E27FC236}">
                    <a16:creationId xmlns:a16="http://schemas.microsoft.com/office/drawing/2014/main" id="{83AC7803-32D0-4058-970A-AC874B38B4A4}"/>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F957990-C565-4B05-ABE5-E112AE187F04}"/>
                  </a:ext>
                </a:extLst>
              </p:cNvPr>
              <p:cNvSpPr/>
              <p:nvPr/>
            </p:nvSpPr>
            <p:spPr>
              <a:xfrm>
                <a:off x="7168468"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32" name="TextBox 31">
            <a:extLst>
              <a:ext uri="{FF2B5EF4-FFF2-40B4-BE49-F238E27FC236}">
                <a16:creationId xmlns:a16="http://schemas.microsoft.com/office/drawing/2014/main" id="{285A62B7-DC6B-4326-AEF9-7398DB15CDE0}"/>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33" name="TextBox 32">
            <a:extLst>
              <a:ext uri="{FF2B5EF4-FFF2-40B4-BE49-F238E27FC236}">
                <a16:creationId xmlns:a16="http://schemas.microsoft.com/office/drawing/2014/main" id="{072754FC-8357-4E86-BE70-B1043A9A8D05}"/>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36" name="Picture 2" descr="ì°ë² ë¡ê³ ì ëí ì´ë¯¸ì§ ê²ìê²°ê³¼">
            <a:extLst>
              <a:ext uri="{FF2B5EF4-FFF2-40B4-BE49-F238E27FC236}">
                <a16:creationId xmlns:a16="http://schemas.microsoft.com/office/drawing/2014/main" id="{830CBA7C-C0ED-4841-BEEB-0D24BD9551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B52E438-D1C4-419D-B162-B005FBF55E8D}"/>
              </a:ext>
            </a:extLst>
          </p:cNvPr>
          <p:cNvSpPr txBox="1"/>
          <p:nvPr/>
        </p:nvSpPr>
        <p:spPr>
          <a:xfrm>
            <a:off x="552922" y="165351"/>
            <a:ext cx="6419001" cy="553998"/>
          </a:xfrm>
          <a:prstGeom prst="rect">
            <a:avLst/>
          </a:prstGeom>
          <a:noFill/>
        </p:spPr>
        <p:txBody>
          <a:bodyPr wrap="none" rtlCol="0">
            <a:spAutoFit/>
          </a:bodyPr>
          <a:lstStyle/>
          <a:p>
            <a:r>
              <a:rPr lang="en-US" altLang="ko-KR" sz="3000" b="1" dirty="0">
                <a:solidFill>
                  <a:schemeClr val="bg1"/>
                </a:solidFill>
              </a:rPr>
              <a:t>Business Problem: Payment Fraud</a:t>
            </a:r>
            <a:endParaRPr lang="ko-KR" altLang="en-US" sz="3000" b="1" dirty="0">
              <a:solidFill>
                <a:schemeClr val="bg1"/>
              </a:solidFill>
            </a:endParaRPr>
          </a:p>
        </p:txBody>
      </p:sp>
      <p:pic>
        <p:nvPicPr>
          <p:cNvPr id="38" name="그림 37" descr="텍스트, 클립아트, 기어이(가) 표시된 사진&#10;&#10;자동 생성된 설명">
            <a:extLst>
              <a:ext uri="{FF2B5EF4-FFF2-40B4-BE49-F238E27FC236}">
                <a16:creationId xmlns:a16="http://schemas.microsoft.com/office/drawing/2014/main" id="{06E51AEE-3B62-4826-A563-387897E22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Tree>
    <p:extLst>
      <p:ext uri="{BB962C8B-B14F-4D97-AF65-F5344CB8AC3E}">
        <p14:creationId xmlns:p14="http://schemas.microsoft.com/office/powerpoint/2010/main" val="3560668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134">
            <a:extLst>
              <a:ext uri="{FF2B5EF4-FFF2-40B4-BE49-F238E27FC236}">
                <a16:creationId xmlns:a16="http://schemas.microsoft.com/office/drawing/2014/main" id="{FC42BD5F-CB33-4CAC-8649-4E038126BAE6}"/>
              </a:ext>
            </a:extLst>
          </p:cNvPr>
          <p:cNvSpPr txBox="1"/>
          <p:nvPr/>
        </p:nvSpPr>
        <p:spPr>
          <a:xfrm>
            <a:off x="9753387" y="2151727"/>
            <a:ext cx="2140360" cy="2554545"/>
          </a:xfrm>
          <a:prstGeom prst="rect">
            <a:avLst/>
          </a:prstGeom>
          <a:noFill/>
          <a:ln>
            <a:noFill/>
          </a:ln>
        </p:spPr>
        <p:txBody>
          <a:bodyPr wrap="square" rtlCol="0">
            <a:spAutoFit/>
          </a:bodyPr>
          <a:lstStyle/>
          <a:p>
            <a:r>
              <a:rPr lang="en-US" altLang="ko-KR" sz="2800" b="1" dirty="0">
                <a:solidFill>
                  <a:schemeClr val="bg1"/>
                </a:solidFill>
              </a:rPr>
              <a:t>Radar</a:t>
            </a:r>
          </a:p>
          <a:p>
            <a:r>
              <a:rPr lang="en-US" altLang="ko-KR" sz="2200" dirty="0">
                <a:solidFill>
                  <a:schemeClr val="bg1"/>
                </a:solidFill>
              </a:rPr>
              <a:t>AI fraud detection and mitigation system with humans in the loop</a:t>
            </a:r>
            <a:endParaRPr lang="ko-KR" altLang="en-US" sz="2200" dirty="0">
              <a:solidFill>
                <a:schemeClr val="bg1"/>
              </a:solidFill>
            </a:endParaRPr>
          </a:p>
        </p:txBody>
      </p:sp>
      <p:grpSp>
        <p:nvGrpSpPr>
          <p:cNvPr id="49" name="그룹 48">
            <a:extLst>
              <a:ext uri="{FF2B5EF4-FFF2-40B4-BE49-F238E27FC236}">
                <a16:creationId xmlns:a16="http://schemas.microsoft.com/office/drawing/2014/main" id="{FDADA8AB-98C6-4666-B47E-DF9A9BE28A2A}"/>
              </a:ext>
            </a:extLst>
          </p:cNvPr>
          <p:cNvGrpSpPr/>
          <p:nvPr/>
        </p:nvGrpSpPr>
        <p:grpSpPr>
          <a:xfrm>
            <a:off x="7634360" y="126388"/>
            <a:ext cx="4546048" cy="725935"/>
            <a:chOff x="4761696" y="231163"/>
            <a:chExt cx="4546048" cy="725935"/>
          </a:xfrm>
        </p:grpSpPr>
        <p:grpSp>
          <p:nvGrpSpPr>
            <p:cNvPr id="50" name="그룹 49">
              <a:extLst>
                <a:ext uri="{FF2B5EF4-FFF2-40B4-BE49-F238E27FC236}">
                  <a16:creationId xmlns:a16="http://schemas.microsoft.com/office/drawing/2014/main" id="{BDB78EB1-F024-4A9C-BB31-E6FDC2FD981A}"/>
                </a:ext>
              </a:extLst>
            </p:cNvPr>
            <p:cNvGrpSpPr/>
            <p:nvPr/>
          </p:nvGrpSpPr>
          <p:grpSpPr>
            <a:xfrm>
              <a:off x="4761696" y="231163"/>
              <a:ext cx="3924244" cy="725935"/>
              <a:chOff x="172211" y="597608"/>
              <a:chExt cx="3924244" cy="725935"/>
            </a:xfrm>
          </p:grpSpPr>
          <p:sp>
            <p:nvSpPr>
              <p:cNvPr id="54" name="TextBox 53">
                <a:extLst>
                  <a:ext uri="{FF2B5EF4-FFF2-40B4-BE49-F238E27FC236}">
                    <a16:creationId xmlns:a16="http://schemas.microsoft.com/office/drawing/2014/main" id="{65C8EE8C-8B57-4448-82EF-211CD8D44034}"/>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55" name="TextBox 54">
                <a:extLst>
                  <a:ext uri="{FF2B5EF4-FFF2-40B4-BE49-F238E27FC236}">
                    <a16:creationId xmlns:a16="http://schemas.microsoft.com/office/drawing/2014/main" id="{BAE3836F-54CD-4431-B985-172B4412CC8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6" name="TextBox 55">
                <a:extLst>
                  <a:ext uri="{FF2B5EF4-FFF2-40B4-BE49-F238E27FC236}">
                    <a16:creationId xmlns:a16="http://schemas.microsoft.com/office/drawing/2014/main" id="{97718E0D-E5AF-454B-95AF-BBAF6B4D3042}"/>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7" name="TextBox 56">
                <a:extLst>
                  <a:ext uri="{FF2B5EF4-FFF2-40B4-BE49-F238E27FC236}">
                    <a16:creationId xmlns:a16="http://schemas.microsoft.com/office/drawing/2014/main" id="{4E028891-7A0E-480F-8950-E85027B222B2}"/>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51" name="그룹 50">
              <a:extLst>
                <a:ext uri="{FF2B5EF4-FFF2-40B4-BE49-F238E27FC236}">
                  <a16:creationId xmlns:a16="http://schemas.microsoft.com/office/drawing/2014/main" id="{976BF649-7A21-488B-8C24-74AD3A6D20AA}"/>
                </a:ext>
              </a:extLst>
            </p:cNvPr>
            <p:cNvGrpSpPr/>
            <p:nvPr/>
          </p:nvGrpSpPr>
          <p:grpSpPr>
            <a:xfrm>
              <a:off x="4829090" y="503556"/>
              <a:ext cx="4478654" cy="45719"/>
              <a:chOff x="4791722" y="503556"/>
              <a:chExt cx="4478654" cy="45719"/>
            </a:xfrm>
          </p:grpSpPr>
          <p:cxnSp>
            <p:nvCxnSpPr>
              <p:cNvPr id="52" name="직선 연결선 51">
                <a:extLst>
                  <a:ext uri="{FF2B5EF4-FFF2-40B4-BE49-F238E27FC236}">
                    <a16:creationId xmlns:a16="http://schemas.microsoft.com/office/drawing/2014/main" id="{F9EF6106-0C61-420A-979E-A5C914A98B3B}"/>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D3176928-50B1-4B44-BDDA-611FFD9B0F62}"/>
                  </a:ext>
                </a:extLst>
              </p:cNvPr>
              <p:cNvSpPr/>
              <p:nvPr/>
            </p:nvSpPr>
            <p:spPr>
              <a:xfrm>
                <a:off x="7913535"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8" name="TextBox 57">
            <a:extLst>
              <a:ext uri="{FF2B5EF4-FFF2-40B4-BE49-F238E27FC236}">
                <a16:creationId xmlns:a16="http://schemas.microsoft.com/office/drawing/2014/main" id="{1051E13D-CD39-42AD-9023-8759803D2A75}"/>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59" name="TextBox 58">
            <a:extLst>
              <a:ext uri="{FF2B5EF4-FFF2-40B4-BE49-F238E27FC236}">
                <a16:creationId xmlns:a16="http://schemas.microsoft.com/office/drawing/2014/main" id="{1E63F2B0-54C5-4714-9089-2032FBC5F637}"/>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60" name="Picture 2" descr="ì°ë² ë¡ê³ ì ëí ì´ë¯¸ì§ ê²ìê²°ê³¼">
            <a:extLst>
              <a:ext uri="{FF2B5EF4-FFF2-40B4-BE49-F238E27FC236}">
                <a16:creationId xmlns:a16="http://schemas.microsoft.com/office/drawing/2014/main" id="{C2F0CE66-E416-44B5-BC55-285E2E65BA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6FD502D-3F7E-41E9-8A36-9A30735592FC}"/>
              </a:ext>
            </a:extLst>
          </p:cNvPr>
          <p:cNvSpPr txBox="1"/>
          <p:nvPr/>
        </p:nvSpPr>
        <p:spPr>
          <a:xfrm>
            <a:off x="552922" y="165351"/>
            <a:ext cx="4704045" cy="553998"/>
          </a:xfrm>
          <a:prstGeom prst="rect">
            <a:avLst/>
          </a:prstGeom>
          <a:noFill/>
        </p:spPr>
        <p:txBody>
          <a:bodyPr wrap="none" rtlCol="0">
            <a:spAutoFit/>
          </a:bodyPr>
          <a:lstStyle/>
          <a:p>
            <a:r>
              <a:rPr lang="en-US" altLang="ko-KR" sz="3000" b="1" dirty="0">
                <a:solidFill>
                  <a:schemeClr val="bg1"/>
                </a:solidFill>
              </a:rPr>
              <a:t>Solution: Payment Fraud</a:t>
            </a:r>
            <a:endParaRPr lang="ko-KR" altLang="en-US" sz="3000" b="1" dirty="0">
              <a:solidFill>
                <a:schemeClr val="bg1"/>
              </a:solidFill>
            </a:endParaRPr>
          </a:p>
        </p:txBody>
      </p:sp>
      <p:pic>
        <p:nvPicPr>
          <p:cNvPr id="3074" name="Picture 2">
            <a:extLst>
              <a:ext uri="{FF2B5EF4-FFF2-40B4-BE49-F238E27FC236}">
                <a16:creationId xmlns:a16="http://schemas.microsoft.com/office/drawing/2014/main" id="{E28BC36A-91BE-4272-8F70-210A44637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165" y="1207973"/>
            <a:ext cx="9245671" cy="5205434"/>
          </a:xfrm>
          <a:prstGeom prst="rect">
            <a:avLst/>
          </a:prstGeom>
          <a:noFill/>
          <a:extLst>
            <a:ext uri="{909E8E84-426E-40DD-AFC4-6F175D3DCCD1}">
              <a14:hiddenFill xmlns:a14="http://schemas.microsoft.com/office/drawing/2010/main">
                <a:solidFill>
                  <a:srgbClr val="FFFFFF"/>
                </a:solidFill>
              </a14:hiddenFill>
            </a:ext>
          </a:extLst>
        </p:spPr>
      </p:pic>
      <p:pic>
        <p:nvPicPr>
          <p:cNvPr id="63" name="그림 62" descr="텍스트, 클립아트, 기어이(가) 표시된 사진&#10;&#10;자동 생성된 설명">
            <a:extLst>
              <a:ext uri="{FF2B5EF4-FFF2-40B4-BE49-F238E27FC236}">
                <a16:creationId xmlns:a16="http://schemas.microsoft.com/office/drawing/2014/main" id="{D2841FA0-84D4-4C7C-A682-5A366DDB36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Tree>
    <p:extLst>
      <p:ext uri="{BB962C8B-B14F-4D97-AF65-F5344CB8AC3E}">
        <p14:creationId xmlns:p14="http://schemas.microsoft.com/office/powerpoint/2010/main" val="411118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그룹 38">
            <a:extLst>
              <a:ext uri="{FF2B5EF4-FFF2-40B4-BE49-F238E27FC236}">
                <a16:creationId xmlns:a16="http://schemas.microsoft.com/office/drawing/2014/main" id="{44CCD737-583E-4D52-A564-1F7A55ADF0B6}"/>
              </a:ext>
            </a:extLst>
          </p:cNvPr>
          <p:cNvGrpSpPr/>
          <p:nvPr/>
        </p:nvGrpSpPr>
        <p:grpSpPr>
          <a:xfrm>
            <a:off x="7634360" y="126388"/>
            <a:ext cx="4546048" cy="725935"/>
            <a:chOff x="4761696" y="231163"/>
            <a:chExt cx="4546048" cy="725935"/>
          </a:xfrm>
        </p:grpSpPr>
        <p:grpSp>
          <p:nvGrpSpPr>
            <p:cNvPr id="40" name="그룹 39">
              <a:extLst>
                <a:ext uri="{FF2B5EF4-FFF2-40B4-BE49-F238E27FC236}">
                  <a16:creationId xmlns:a16="http://schemas.microsoft.com/office/drawing/2014/main" id="{D4DEAA55-0B6D-4DE5-9305-89364FD49ACF}"/>
                </a:ext>
              </a:extLst>
            </p:cNvPr>
            <p:cNvGrpSpPr/>
            <p:nvPr/>
          </p:nvGrpSpPr>
          <p:grpSpPr>
            <a:xfrm>
              <a:off x="4761696" y="231163"/>
              <a:ext cx="3924244" cy="725935"/>
              <a:chOff x="172211" y="597608"/>
              <a:chExt cx="3924244" cy="725935"/>
            </a:xfrm>
          </p:grpSpPr>
          <p:sp>
            <p:nvSpPr>
              <p:cNvPr id="44" name="TextBox 43">
                <a:extLst>
                  <a:ext uri="{FF2B5EF4-FFF2-40B4-BE49-F238E27FC236}">
                    <a16:creationId xmlns:a16="http://schemas.microsoft.com/office/drawing/2014/main" id="{B946C6E0-DDB5-49B7-819E-DBE8B4DC39A8}"/>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45" name="TextBox 44">
                <a:extLst>
                  <a:ext uri="{FF2B5EF4-FFF2-40B4-BE49-F238E27FC236}">
                    <a16:creationId xmlns:a16="http://schemas.microsoft.com/office/drawing/2014/main" id="{6251889C-69B9-4B06-A318-4F2CAEAB1E0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8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8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46" name="TextBox 45">
                <a:extLst>
                  <a:ext uri="{FF2B5EF4-FFF2-40B4-BE49-F238E27FC236}">
                    <a16:creationId xmlns:a16="http://schemas.microsoft.com/office/drawing/2014/main" id="{62992750-0057-4EEE-81C4-30809539AB6A}"/>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schemeClr val="bg1"/>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47" name="TextBox 46">
                <a:extLst>
                  <a:ext uri="{FF2B5EF4-FFF2-40B4-BE49-F238E27FC236}">
                    <a16:creationId xmlns:a16="http://schemas.microsoft.com/office/drawing/2014/main" id="{38034456-8867-4214-A233-E4060EE4CBE5}"/>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41" name="그룹 40">
              <a:extLst>
                <a:ext uri="{FF2B5EF4-FFF2-40B4-BE49-F238E27FC236}">
                  <a16:creationId xmlns:a16="http://schemas.microsoft.com/office/drawing/2014/main" id="{AF3D3D58-057F-4CD1-9D4D-BEE82FF532CD}"/>
                </a:ext>
              </a:extLst>
            </p:cNvPr>
            <p:cNvGrpSpPr/>
            <p:nvPr/>
          </p:nvGrpSpPr>
          <p:grpSpPr>
            <a:xfrm>
              <a:off x="4829090" y="503556"/>
              <a:ext cx="4478654" cy="45719"/>
              <a:chOff x="4791722" y="503556"/>
              <a:chExt cx="4478654" cy="45719"/>
            </a:xfrm>
          </p:grpSpPr>
          <p:cxnSp>
            <p:nvCxnSpPr>
              <p:cNvPr id="42" name="직선 연결선 41">
                <a:extLst>
                  <a:ext uri="{FF2B5EF4-FFF2-40B4-BE49-F238E27FC236}">
                    <a16:creationId xmlns:a16="http://schemas.microsoft.com/office/drawing/2014/main" id="{9643EDFE-0C17-45D5-A639-2F9238C92665}"/>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874C388-1AE1-47C7-BB30-00F4155EA6A0}"/>
                  </a:ext>
                </a:extLst>
              </p:cNvPr>
              <p:cNvSpPr/>
              <p:nvPr/>
            </p:nvSpPr>
            <p:spPr>
              <a:xfrm>
                <a:off x="7168468"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8" name="TextBox 47">
            <a:extLst>
              <a:ext uri="{FF2B5EF4-FFF2-40B4-BE49-F238E27FC236}">
                <a16:creationId xmlns:a16="http://schemas.microsoft.com/office/drawing/2014/main" id="{B281C8EF-116B-4AB7-AF28-2C979303083E}"/>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49" name="TextBox 48">
            <a:extLst>
              <a:ext uri="{FF2B5EF4-FFF2-40B4-BE49-F238E27FC236}">
                <a16:creationId xmlns:a16="http://schemas.microsoft.com/office/drawing/2014/main" id="{59922129-C2F4-4E79-98EC-390E6457D727}"/>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0" name="Picture 2" descr="ì°ë² ë¡ê³ ì ëí ì´ë¯¸ì§ ê²ìê²°ê³¼">
            <a:extLst>
              <a:ext uri="{FF2B5EF4-FFF2-40B4-BE49-F238E27FC236}">
                <a16:creationId xmlns:a16="http://schemas.microsoft.com/office/drawing/2014/main" id="{7E43B778-9372-4EBA-83ED-BC5F5E74F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09D7C269-E1E9-43CC-9AF3-AC80B4879D50}"/>
              </a:ext>
            </a:extLst>
          </p:cNvPr>
          <p:cNvSpPr txBox="1"/>
          <p:nvPr/>
        </p:nvSpPr>
        <p:spPr>
          <a:xfrm>
            <a:off x="552922" y="165351"/>
            <a:ext cx="6473311" cy="553998"/>
          </a:xfrm>
          <a:prstGeom prst="rect">
            <a:avLst/>
          </a:prstGeom>
          <a:noFill/>
        </p:spPr>
        <p:txBody>
          <a:bodyPr wrap="none" rtlCol="0">
            <a:spAutoFit/>
          </a:bodyPr>
          <a:lstStyle/>
          <a:p>
            <a:r>
              <a:rPr lang="en-US" altLang="ko-KR" sz="3000" b="1" dirty="0">
                <a:solidFill>
                  <a:schemeClr val="bg1"/>
                </a:solidFill>
              </a:rPr>
              <a:t>Business Problem: Capacity Safety</a:t>
            </a:r>
            <a:endParaRPr lang="ko-KR" altLang="en-US" sz="3000" b="1" dirty="0">
              <a:solidFill>
                <a:schemeClr val="bg1"/>
              </a:solidFill>
            </a:endParaRPr>
          </a:p>
        </p:txBody>
      </p:sp>
      <p:pic>
        <p:nvPicPr>
          <p:cNvPr id="70" name="그림 69" descr="텍스트, 클립아트, 기어이(가) 표시된 사진&#10;&#10;자동 생성된 설명">
            <a:extLst>
              <a:ext uri="{FF2B5EF4-FFF2-40B4-BE49-F238E27FC236}">
                <a16:creationId xmlns:a16="http://schemas.microsoft.com/office/drawing/2014/main" id="{5C2102C7-17A1-400C-B0D4-22A9BB8921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4" name="그림 3">
            <a:extLst>
              <a:ext uri="{FF2B5EF4-FFF2-40B4-BE49-F238E27FC236}">
                <a16:creationId xmlns:a16="http://schemas.microsoft.com/office/drawing/2014/main" id="{F5760DD5-BAEC-4F4F-8F2D-F74AE6F746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7377" y="852323"/>
            <a:ext cx="2438096" cy="2438096"/>
          </a:xfrm>
          <a:prstGeom prst="rect">
            <a:avLst/>
          </a:prstGeom>
        </p:spPr>
      </p:pic>
      <p:pic>
        <p:nvPicPr>
          <p:cNvPr id="6" name="그림 5">
            <a:extLst>
              <a:ext uri="{FF2B5EF4-FFF2-40B4-BE49-F238E27FC236}">
                <a16:creationId xmlns:a16="http://schemas.microsoft.com/office/drawing/2014/main" id="{39EC5264-0120-4C6D-A30B-DFBCD96499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4983" y="852323"/>
            <a:ext cx="2438095" cy="2438095"/>
          </a:xfrm>
          <a:prstGeom prst="rect">
            <a:avLst/>
          </a:prstGeom>
        </p:spPr>
      </p:pic>
      <p:pic>
        <p:nvPicPr>
          <p:cNvPr id="8" name="그림 7">
            <a:extLst>
              <a:ext uri="{FF2B5EF4-FFF2-40B4-BE49-F238E27FC236}">
                <a16:creationId xmlns:a16="http://schemas.microsoft.com/office/drawing/2014/main" id="{2AEE6AB8-BEAC-4F63-9EEC-612528FA1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8625" y="4527441"/>
            <a:ext cx="2033244" cy="2033244"/>
          </a:xfrm>
          <a:prstGeom prst="rect">
            <a:avLst/>
          </a:prstGeom>
        </p:spPr>
      </p:pic>
      <p:pic>
        <p:nvPicPr>
          <p:cNvPr id="14" name="그림 13">
            <a:extLst>
              <a:ext uri="{FF2B5EF4-FFF2-40B4-BE49-F238E27FC236}">
                <a16:creationId xmlns:a16="http://schemas.microsoft.com/office/drawing/2014/main" id="{9E918831-1218-4773-A78B-F4EEF45068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8625" y="4464392"/>
            <a:ext cx="2033244" cy="2033244"/>
          </a:xfrm>
          <a:prstGeom prst="rect">
            <a:avLst/>
          </a:prstGeom>
        </p:spPr>
      </p:pic>
      <p:sp>
        <p:nvSpPr>
          <p:cNvPr id="17" name="왼쪽 중괄호 16">
            <a:extLst>
              <a:ext uri="{FF2B5EF4-FFF2-40B4-BE49-F238E27FC236}">
                <a16:creationId xmlns:a16="http://schemas.microsoft.com/office/drawing/2014/main" id="{AB0BC04C-BC7E-48C0-8826-725BD50272B8}"/>
              </a:ext>
            </a:extLst>
          </p:cNvPr>
          <p:cNvSpPr/>
          <p:nvPr/>
        </p:nvSpPr>
        <p:spPr>
          <a:xfrm rot="16200000">
            <a:off x="5395732" y="1713500"/>
            <a:ext cx="1188992" cy="4212394"/>
          </a:xfrm>
          <a:prstGeom prst="leftBrace">
            <a:avLst>
              <a:gd name="adj1" fmla="val 12041"/>
              <a:gd name="adj2"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27220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66E8D10-6D6D-43FA-ABC9-015F434F012F}"/>
              </a:ext>
            </a:extLst>
          </p:cNvPr>
          <p:cNvSpPr txBox="1"/>
          <p:nvPr/>
        </p:nvSpPr>
        <p:spPr>
          <a:xfrm>
            <a:off x="2305252" y="5861652"/>
            <a:ext cx="7581496" cy="830997"/>
          </a:xfrm>
          <a:prstGeom prst="rect">
            <a:avLst/>
          </a:prstGeom>
          <a:noFill/>
        </p:spPr>
        <p:txBody>
          <a:bodyPr wrap="square" rtlCol="0">
            <a:spAutoFit/>
          </a:bodyPr>
          <a:lstStyle/>
          <a:p>
            <a:pPr algn="ctr"/>
            <a:r>
              <a:rPr lang="en-US" altLang="ko-KR" sz="2400" b="1" dirty="0">
                <a:solidFill>
                  <a:schemeClr val="bg1"/>
                </a:solidFill>
              </a:rPr>
              <a:t>Predict core metrics and Simulate</a:t>
            </a:r>
          </a:p>
          <a:p>
            <a:pPr algn="ctr"/>
            <a:r>
              <a:rPr lang="en-US" altLang="ko-KR" sz="2400" dirty="0">
                <a:solidFill>
                  <a:schemeClr val="bg1"/>
                </a:solidFill>
              </a:rPr>
              <a:t>e.g.) requests per second, latency, and CPU usage</a:t>
            </a:r>
            <a:endParaRPr lang="ko-KR" altLang="en-US" sz="2400" dirty="0">
              <a:solidFill>
                <a:schemeClr val="bg1"/>
              </a:solidFill>
            </a:endParaRPr>
          </a:p>
        </p:txBody>
      </p:sp>
      <p:pic>
        <p:nvPicPr>
          <p:cNvPr id="50" name="Picture 2" descr="ì°ë² ë¡ê³ ì ëí ì´ë¯¸ì§ ê²ìê²°ê³¼">
            <a:extLst>
              <a:ext uri="{FF2B5EF4-FFF2-40B4-BE49-F238E27FC236}">
                <a16:creationId xmlns:a16="http://schemas.microsoft.com/office/drawing/2014/main" id="{C0FF1C7C-213B-42D3-AA2A-0948AC0F62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70F2F348-7511-4FC5-BDB5-E99E858B744C}"/>
              </a:ext>
            </a:extLst>
          </p:cNvPr>
          <p:cNvSpPr txBox="1"/>
          <p:nvPr/>
        </p:nvSpPr>
        <p:spPr>
          <a:xfrm>
            <a:off x="552922" y="165351"/>
            <a:ext cx="4758354" cy="553998"/>
          </a:xfrm>
          <a:prstGeom prst="rect">
            <a:avLst/>
          </a:prstGeom>
          <a:noFill/>
        </p:spPr>
        <p:txBody>
          <a:bodyPr wrap="none" rtlCol="0">
            <a:spAutoFit/>
          </a:bodyPr>
          <a:lstStyle/>
          <a:p>
            <a:r>
              <a:rPr lang="en-US" altLang="ko-KR" sz="3000" b="1" dirty="0">
                <a:solidFill>
                  <a:schemeClr val="bg1"/>
                </a:solidFill>
              </a:rPr>
              <a:t>Solution: Capacity Safety</a:t>
            </a:r>
            <a:endParaRPr lang="ko-KR" altLang="en-US" sz="3000" b="1" dirty="0">
              <a:solidFill>
                <a:schemeClr val="bg1"/>
              </a:solidFill>
            </a:endParaRPr>
          </a:p>
        </p:txBody>
      </p:sp>
      <p:grpSp>
        <p:nvGrpSpPr>
          <p:cNvPr id="69" name="그룹 68">
            <a:extLst>
              <a:ext uri="{FF2B5EF4-FFF2-40B4-BE49-F238E27FC236}">
                <a16:creationId xmlns:a16="http://schemas.microsoft.com/office/drawing/2014/main" id="{0E6A43BE-35A2-4CAC-A531-6EF1C9186E46}"/>
              </a:ext>
            </a:extLst>
          </p:cNvPr>
          <p:cNvGrpSpPr/>
          <p:nvPr/>
        </p:nvGrpSpPr>
        <p:grpSpPr>
          <a:xfrm>
            <a:off x="7634360" y="126388"/>
            <a:ext cx="4546048" cy="725935"/>
            <a:chOff x="4761696" y="231163"/>
            <a:chExt cx="4546048" cy="725935"/>
          </a:xfrm>
        </p:grpSpPr>
        <p:grpSp>
          <p:nvGrpSpPr>
            <p:cNvPr id="70" name="그룹 69">
              <a:extLst>
                <a:ext uri="{FF2B5EF4-FFF2-40B4-BE49-F238E27FC236}">
                  <a16:creationId xmlns:a16="http://schemas.microsoft.com/office/drawing/2014/main" id="{EBB0900E-DDF6-446B-A1F3-71E16EA5E9B4}"/>
                </a:ext>
              </a:extLst>
            </p:cNvPr>
            <p:cNvGrpSpPr/>
            <p:nvPr/>
          </p:nvGrpSpPr>
          <p:grpSpPr>
            <a:xfrm>
              <a:off x="4761696" y="231163"/>
              <a:ext cx="3924244" cy="725935"/>
              <a:chOff x="172211" y="597608"/>
              <a:chExt cx="3924244" cy="725935"/>
            </a:xfrm>
          </p:grpSpPr>
          <p:sp>
            <p:nvSpPr>
              <p:cNvPr id="74" name="TextBox 73">
                <a:extLst>
                  <a:ext uri="{FF2B5EF4-FFF2-40B4-BE49-F238E27FC236}">
                    <a16:creationId xmlns:a16="http://schemas.microsoft.com/office/drawing/2014/main" id="{0119AE99-20BE-4E50-ABF0-D10E85BE9E7D}"/>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75" name="TextBox 74">
                <a:extLst>
                  <a:ext uri="{FF2B5EF4-FFF2-40B4-BE49-F238E27FC236}">
                    <a16:creationId xmlns:a16="http://schemas.microsoft.com/office/drawing/2014/main" id="{AEA5897E-028F-4DCD-9C6B-41F2FAA53AB3}"/>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76" name="TextBox 75">
                <a:extLst>
                  <a:ext uri="{FF2B5EF4-FFF2-40B4-BE49-F238E27FC236}">
                    <a16:creationId xmlns:a16="http://schemas.microsoft.com/office/drawing/2014/main" id="{23B78A64-96FB-43EB-A95F-DB653991FFF3}"/>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77" name="TextBox 76">
                <a:extLst>
                  <a:ext uri="{FF2B5EF4-FFF2-40B4-BE49-F238E27FC236}">
                    <a16:creationId xmlns:a16="http://schemas.microsoft.com/office/drawing/2014/main" id="{D7ADE36B-8A43-4275-A276-74E994B51065}"/>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71" name="그룹 70">
              <a:extLst>
                <a:ext uri="{FF2B5EF4-FFF2-40B4-BE49-F238E27FC236}">
                  <a16:creationId xmlns:a16="http://schemas.microsoft.com/office/drawing/2014/main" id="{B172DD30-DD22-4A34-A7DE-7FF921C62F03}"/>
                </a:ext>
              </a:extLst>
            </p:cNvPr>
            <p:cNvGrpSpPr/>
            <p:nvPr/>
          </p:nvGrpSpPr>
          <p:grpSpPr>
            <a:xfrm>
              <a:off x="4829090" y="503556"/>
              <a:ext cx="4478654" cy="45719"/>
              <a:chOff x="4791722" y="503556"/>
              <a:chExt cx="4478654" cy="45719"/>
            </a:xfrm>
          </p:grpSpPr>
          <p:cxnSp>
            <p:nvCxnSpPr>
              <p:cNvPr id="72" name="직선 연결선 71">
                <a:extLst>
                  <a:ext uri="{FF2B5EF4-FFF2-40B4-BE49-F238E27FC236}">
                    <a16:creationId xmlns:a16="http://schemas.microsoft.com/office/drawing/2014/main" id="{FBA33C98-01E2-4A4D-869C-89657F8787F5}"/>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64ED986-1CC6-4F7F-8156-E4972C630766}"/>
                  </a:ext>
                </a:extLst>
              </p:cNvPr>
              <p:cNvSpPr/>
              <p:nvPr/>
            </p:nvSpPr>
            <p:spPr>
              <a:xfrm>
                <a:off x="7913535"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78" name="TextBox 77">
            <a:extLst>
              <a:ext uri="{FF2B5EF4-FFF2-40B4-BE49-F238E27FC236}">
                <a16:creationId xmlns:a16="http://schemas.microsoft.com/office/drawing/2014/main" id="{81D57BBE-62C7-414C-9C9D-0228820CBE19}"/>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79" name="TextBox 78">
            <a:extLst>
              <a:ext uri="{FF2B5EF4-FFF2-40B4-BE49-F238E27FC236}">
                <a16:creationId xmlns:a16="http://schemas.microsoft.com/office/drawing/2014/main" id="{1662B934-78BD-4682-B912-DD549F77B150}"/>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nvGrpSpPr>
          <p:cNvPr id="7" name="그룹 6">
            <a:extLst>
              <a:ext uri="{FF2B5EF4-FFF2-40B4-BE49-F238E27FC236}">
                <a16:creationId xmlns:a16="http://schemas.microsoft.com/office/drawing/2014/main" id="{3C00EA92-982C-4FA8-B13F-B1D27CC7E070}"/>
              </a:ext>
            </a:extLst>
          </p:cNvPr>
          <p:cNvGrpSpPr/>
          <p:nvPr/>
        </p:nvGrpSpPr>
        <p:grpSpPr>
          <a:xfrm>
            <a:off x="3068853" y="1120608"/>
            <a:ext cx="6066902" cy="4616783"/>
            <a:chOff x="29098" y="1593517"/>
            <a:chExt cx="6066902" cy="4616783"/>
          </a:xfrm>
        </p:grpSpPr>
        <p:pic>
          <p:nvPicPr>
            <p:cNvPr id="4" name="그림 3">
              <a:extLst>
                <a:ext uri="{FF2B5EF4-FFF2-40B4-BE49-F238E27FC236}">
                  <a16:creationId xmlns:a16="http://schemas.microsoft.com/office/drawing/2014/main" id="{102EC118-CBAE-47C0-832A-B0A3B5B93130}"/>
                </a:ext>
              </a:extLst>
            </p:cNvPr>
            <p:cNvPicPr>
              <a:picLocks noChangeAspect="1"/>
            </p:cNvPicPr>
            <p:nvPr/>
          </p:nvPicPr>
          <p:blipFill>
            <a:blip r:embed="rId5"/>
            <a:stretch>
              <a:fillRect/>
            </a:stretch>
          </p:blipFill>
          <p:spPr>
            <a:xfrm>
              <a:off x="29098" y="1593517"/>
              <a:ext cx="6066902" cy="1847909"/>
            </a:xfrm>
            <a:prstGeom prst="rect">
              <a:avLst/>
            </a:prstGeom>
          </p:spPr>
        </p:pic>
        <p:pic>
          <p:nvPicPr>
            <p:cNvPr id="6" name="그림 5">
              <a:extLst>
                <a:ext uri="{FF2B5EF4-FFF2-40B4-BE49-F238E27FC236}">
                  <a16:creationId xmlns:a16="http://schemas.microsoft.com/office/drawing/2014/main" id="{571FEE62-FC58-489F-967A-FCB9339D38B0}"/>
                </a:ext>
              </a:extLst>
            </p:cNvPr>
            <p:cNvPicPr>
              <a:picLocks noChangeAspect="1"/>
            </p:cNvPicPr>
            <p:nvPr/>
          </p:nvPicPr>
          <p:blipFill>
            <a:blip r:embed="rId6"/>
            <a:stretch>
              <a:fillRect/>
            </a:stretch>
          </p:blipFill>
          <p:spPr>
            <a:xfrm>
              <a:off x="29098" y="3429000"/>
              <a:ext cx="6066902" cy="2781300"/>
            </a:xfrm>
            <a:prstGeom prst="rect">
              <a:avLst/>
            </a:prstGeom>
          </p:spPr>
        </p:pic>
      </p:grpSp>
      <p:pic>
        <p:nvPicPr>
          <p:cNvPr id="80" name="그림 79" descr="텍스트, 클립아트, 기어이(가) 표시된 사진&#10;&#10;자동 생성된 설명">
            <a:extLst>
              <a:ext uri="{FF2B5EF4-FFF2-40B4-BE49-F238E27FC236}">
                <a16:creationId xmlns:a16="http://schemas.microsoft.com/office/drawing/2014/main" id="{7E4BFFFC-BF1D-4D53-AC7C-6C310C9B2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Tree>
    <p:extLst>
      <p:ext uri="{BB962C8B-B14F-4D97-AF65-F5344CB8AC3E}">
        <p14:creationId xmlns:p14="http://schemas.microsoft.com/office/powerpoint/2010/main" val="279186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DB66F13-ED12-461F-96BB-0A4C64BBB95E}"/>
              </a:ext>
            </a:extLst>
          </p:cNvPr>
          <p:cNvSpPr txBox="1"/>
          <p:nvPr/>
        </p:nvSpPr>
        <p:spPr>
          <a:xfrm>
            <a:off x="1827949" y="4265540"/>
            <a:ext cx="2391666" cy="523220"/>
          </a:xfrm>
          <a:prstGeom prst="rect">
            <a:avLst/>
          </a:prstGeom>
          <a:noFill/>
        </p:spPr>
        <p:txBody>
          <a:bodyPr wrap="square" rtlCol="0">
            <a:spAutoFit/>
          </a:bodyPr>
          <a:lstStyle/>
          <a:p>
            <a:pPr algn="ctr"/>
            <a:r>
              <a:rPr lang="en-US" altLang="ko-KR" sz="2800" b="1" dirty="0">
                <a:solidFill>
                  <a:schemeClr val="bg1"/>
                </a:solidFill>
              </a:rPr>
              <a:t>Law issues</a:t>
            </a:r>
          </a:p>
        </p:txBody>
      </p:sp>
      <p:pic>
        <p:nvPicPr>
          <p:cNvPr id="3" name="그림 2">
            <a:extLst>
              <a:ext uri="{FF2B5EF4-FFF2-40B4-BE49-F238E27FC236}">
                <a16:creationId xmlns:a16="http://schemas.microsoft.com/office/drawing/2014/main" id="{52DA2F16-B082-4981-A696-DF9E735C4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073" y="2111685"/>
            <a:ext cx="1733891" cy="1733891"/>
          </a:xfrm>
          <a:prstGeom prst="rect">
            <a:avLst/>
          </a:prstGeom>
        </p:spPr>
      </p:pic>
      <p:pic>
        <p:nvPicPr>
          <p:cNvPr id="5" name="그림 4">
            <a:extLst>
              <a:ext uri="{FF2B5EF4-FFF2-40B4-BE49-F238E27FC236}">
                <a16:creationId xmlns:a16="http://schemas.microsoft.com/office/drawing/2014/main" id="{E29A236E-841B-44CE-9F05-E2BDE3FE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912" y="2085125"/>
            <a:ext cx="1733891" cy="1733891"/>
          </a:xfrm>
          <a:prstGeom prst="rect">
            <a:avLst/>
          </a:prstGeom>
        </p:spPr>
      </p:pic>
      <p:pic>
        <p:nvPicPr>
          <p:cNvPr id="7" name="그림 6">
            <a:extLst>
              <a:ext uri="{FF2B5EF4-FFF2-40B4-BE49-F238E27FC236}">
                <a16:creationId xmlns:a16="http://schemas.microsoft.com/office/drawing/2014/main" id="{3B1437F4-EF6F-4FCD-9B79-8CCA8A459C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0038" y="2089602"/>
            <a:ext cx="1733891" cy="1733891"/>
          </a:xfrm>
          <a:prstGeom prst="rect">
            <a:avLst/>
          </a:prstGeom>
        </p:spPr>
      </p:pic>
      <p:sp>
        <p:nvSpPr>
          <p:cNvPr id="29" name="TextBox 28">
            <a:extLst>
              <a:ext uri="{FF2B5EF4-FFF2-40B4-BE49-F238E27FC236}">
                <a16:creationId xmlns:a16="http://schemas.microsoft.com/office/drawing/2014/main" id="{1CD43437-AEDD-418F-B90A-E5D7692379C7}"/>
              </a:ext>
            </a:extLst>
          </p:cNvPr>
          <p:cNvSpPr txBox="1"/>
          <p:nvPr/>
        </p:nvSpPr>
        <p:spPr>
          <a:xfrm>
            <a:off x="5108489" y="4265540"/>
            <a:ext cx="1616735" cy="523220"/>
          </a:xfrm>
          <a:prstGeom prst="rect">
            <a:avLst/>
          </a:prstGeom>
          <a:noFill/>
        </p:spPr>
        <p:txBody>
          <a:bodyPr wrap="square" rtlCol="0">
            <a:spAutoFit/>
          </a:bodyPr>
          <a:lstStyle/>
          <a:p>
            <a:pPr algn="ctr"/>
            <a:r>
              <a:rPr lang="en-US" altLang="ko-KR" sz="2800" b="1" dirty="0">
                <a:solidFill>
                  <a:schemeClr val="bg1"/>
                </a:solidFill>
              </a:rPr>
              <a:t>Privacy</a:t>
            </a:r>
          </a:p>
        </p:txBody>
      </p:sp>
      <p:sp>
        <p:nvSpPr>
          <p:cNvPr id="30" name="TextBox 29">
            <a:extLst>
              <a:ext uri="{FF2B5EF4-FFF2-40B4-BE49-F238E27FC236}">
                <a16:creationId xmlns:a16="http://schemas.microsoft.com/office/drawing/2014/main" id="{F9A68404-1937-4DC6-A809-EF62219CB0FA}"/>
              </a:ext>
            </a:extLst>
          </p:cNvPr>
          <p:cNvSpPr txBox="1"/>
          <p:nvPr/>
        </p:nvSpPr>
        <p:spPr>
          <a:xfrm>
            <a:off x="7552723" y="4265540"/>
            <a:ext cx="3463268" cy="523220"/>
          </a:xfrm>
          <a:prstGeom prst="rect">
            <a:avLst/>
          </a:prstGeom>
          <a:noFill/>
        </p:spPr>
        <p:txBody>
          <a:bodyPr wrap="square" rtlCol="0">
            <a:spAutoFit/>
          </a:bodyPr>
          <a:lstStyle/>
          <a:p>
            <a:pPr algn="ctr"/>
            <a:r>
              <a:rPr lang="en-US" altLang="ko-KR" sz="2800" b="1" dirty="0">
                <a:solidFill>
                  <a:schemeClr val="bg1"/>
                </a:solidFill>
              </a:rPr>
              <a:t>Price competition</a:t>
            </a:r>
          </a:p>
        </p:txBody>
      </p:sp>
      <p:grpSp>
        <p:nvGrpSpPr>
          <p:cNvPr id="61" name="그룹 60">
            <a:extLst>
              <a:ext uri="{FF2B5EF4-FFF2-40B4-BE49-F238E27FC236}">
                <a16:creationId xmlns:a16="http://schemas.microsoft.com/office/drawing/2014/main" id="{FB6804BC-320A-48D7-AA24-7EFB6210F174}"/>
              </a:ext>
            </a:extLst>
          </p:cNvPr>
          <p:cNvGrpSpPr/>
          <p:nvPr/>
        </p:nvGrpSpPr>
        <p:grpSpPr>
          <a:xfrm>
            <a:off x="7634360" y="126388"/>
            <a:ext cx="4546048" cy="725935"/>
            <a:chOff x="4761696" y="231163"/>
            <a:chExt cx="4546048" cy="725935"/>
          </a:xfrm>
        </p:grpSpPr>
        <p:grpSp>
          <p:nvGrpSpPr>
            <p:cNvPr id="62" name="그룹 61">
              <a:extLst>
                <a:ext uri="{FF2B5EF4-FFF2-40B4-BE49-F238E27FC236}">
                  <a16:creationId xmlns:a16="http://schemas.microsoft.com/office/drawing/2014/main" id="{3F65468E-BF0F-4B86-A212-678446B9F97B}"/>
                </a:ext>
              </a:extLst>
            </p:cNvPr>
            <p:cNvGrpSpPr/>
            <p:nvPr/>
          </p:nvGrpSpPr>
          <p:grpSpPr>
            <a:xfrm>
              <a:off x="4761696" y="231163"/>
              <a:ext cx="3924244" cy="725935"/>
              <a:chOff x="172211" y="597608"/>
              <a:chExt cx="3924244" cy="725935"/>
            </a:xfrm>
          </p:grpSpPr>
          <p:sp>
            <p:nvSpPr>
              <p:cNvPr id="66" name="TextBox 65">
                <a:extLst>
                  <a:ext uri="{FF2B5EF4-FFF2-40B4-BE49-F238E27FC236}">
                    <a16:creationId xmlns:a16="http://schemas.microsoft.com/office/drawing/2014/main" id="{C9E06988-163B-4636-A398-117392463321}"/>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7" name="TextBox 66">
                <a:extLst>
                  <a:ext uri="{FF2B5EF4-FFF2-40B4-BE49-F238E27FC236}">
                    <a16:creationId xmlns:a16="http://schemas.microsoft.com/office/drawing/2014/main" id="{F8099EF0-3461-4D56-B644-1F1C0C08775B}"/>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8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8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68" name="TextBox 67">
                <a:extLst>
                  <a:ext uri="{FF2B5EF4-FFF2-40B4-BE49-F238E27FC236}">
                    <a16:creationId xmlns:a16="http://schemas.microsoft.com/office/drawing/2014/main" id="{5FAC6400-61B7-4ADA-ABE1-B2593E85D85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schemeClr val="bg1"/>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69" name="TextBox 68">
                <a:extLst>
                  <a:ext uri="{FF2B5EF4-FFF2-40B4-BE49-F238E27FC236}">
                    <a16:creationId xmlns:a16="http://schemas.microsoft.com/office/drawing/2014/main" id="{2733A316-847C-48C8-AF81-B0B522E8DFAA}"/>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3" name="그룹 62">
              <a:extLst>
                <a:ext uri="{FF2B5EF4-FFF2-40B4-BE49-F238E27FC236}">
                  <a16:creationId xmlns:a16="http://schemas.microsoft.com/office/drawing/2014/main" id="{00C06E0B-A46A-4CD4-903D-047599D069CB}"/>
                </a:ext>
              </a:extLst>
            </p:cNvPr>
            <p:cNvGrpSpPr/>
            <p:nvPr/>
          </p:nvGrpSpPr>
          <p:grpSpPr>
            <a:xfrm>
              <a:off x="4829090" y="503556"/>
              <a:ext cx="4478654" cy="45719"/>
              <a:chOff x="4791722" y="503556"/>
              <a:chExt cx="4478654" cy="45719"/>
            </a:xfrm>
          </p:grpSpPr>
          <p:cxnSp>
            <p:nvCxnSpPr>
              <p:cNvPr id="64" name="직선 연결선 63">
                <a:extLst>
                  <a:ext uri="{FF2B5EF4-FFF2-40B4-BE49-F238E27FC236}">
                    <a16:creationId xmlns:a16="http://schemas.microsoft.com/office/drawing/2014/main" id="{435C5D3A-510D-4C6E-A70E-ED1F37D8E508}"/>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6E66833E-0804-4109-B681-1245B8E45731}"/>
                  </a:ext>
                </a:extLst>
              </p:cNvPr>
              <p:cNvSpPr/>
              <p:nvPr/>
            </p:nvSpPr>
            <p:spPr>
              <a:xfrm>
                <a:off x="7168468"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70" name="TextBox 69">
            <a:extLst>
              <a:ext uri="{FF2B5EF4-FFF2-40B4-BE49-F238E27FC236}">
                <a16:creationId xmlns:a16="http://schemas.microsoft.com/office/drawing/2014/main" id="{29DDBC57-7262-4E7F-885C-A86B1FA87B7F}"/>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71" name="TextBox 70">
            <a:extLst>
              <a:ext uri="{FF2B5EF4-FFF2-40B4-BE49-F238E27FC236}">
                <a16:creationId xmlns:a16="http://schemas.microsoft.com/office/drawing/2014/main" id="{1E12855C-DED9-4D26-87C6-EC18D41AB3C5}"/>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72" name="Picture 2" descr="ì°ë² ë¡ê³ ì ëí ì´ë¯¸ì§ ê²ìê²°ê³¼">
            <a:extLst>
              <a:ext uri="{FF2B5EF4-FFF2-40B4-BE49-F238E27FC236}">
                <a16:creationId xmlns:a16="http://schemas.microsoft.com/office/drawing/2014/main" id="{8F3EAFE9-26AD-4610-8C31-CD7750CF72A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4ACEF3B3-314C-43BF-B9BF-D56991D4DE30}"/>
              </a:ext>
            </a:extLst>
          </p:cNvPr>
          <p:cNvSpPr txBox="1"/>
          <p:nvPr/>
        </p:nvSpPr>
        <p:spPr>
          <a:xfrm>
            <a:off x="552922" y="165351"/>
            <a:ext cx="4880247" cy="553998"/>
          </a:xfrm>
          <a:prstGeom prst="rect">
            <a:avLst/>
          </a:prstGeom>
          <a:noFill/>
        </p:spPr>
        <p:txBody>
          <a:bodyPr wrap="none" rtlCol="0">
            <a:spAutoFit/>
          </a:bodyPr>
          <a:lstStyle/>
          <a:p>
            <a:r>
              <a:rPr lang="en-US" altLang="ko-KR" sz="3000" b="1" dirty="0">
                <a:solidFill>
                  <a:schemeClr val="bg1"/>
                </a:solidFill>
              </a:rPr>
              <a:t>Business Problem: Others</a:t>
            </a:r>
            <a:endParaRPr lang="ko-KR" altLang="en-US" sz="3000" b="1" dirty="0">
              <a:solidFill>
                <a:schemeClr val="bg1"/>
              </a:solidFill>
            </a:endParaRPr>
          </a:p>
        </p:txBody>
      </p:sp>
      <p:pic>
        <p:nvPicPr>
          <p:cNvPr id="74" name="그림 73" descr="텍스트, 클립아트, 기어이(가) 표시된 사진&#10;&#10;자동 생성된 설명">
            <a:extLst>
              <a:ext uri="{FF2B5EF4-FFF2-40B4-BE49-F238E27FC236}">
                <a16:creationId xmlns:a16="http://schemas.microsoft.com/office/drawing/2014/main" id="{DF0C766F-02E1-4A0B-8AEC-959D925C20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Tree>
    <p:extLst>
      <p:ext uri="{BB962C8B-B14F-4D97-AF65-F5344CB8AC3E}">
        <p14:creationId xmlns:p14="http://schemas.microsoft.com/office/powerpoint/2010/main" val="278669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descr="텍스트, 클립아트, 기어이(가) 표시된 사진&#10;&#10;자동 생성된 설명">
            <a:extLst>
              <a:ext uri="{FF2B5EF4-FFF2-40B4-BE49-F238E27FC236}">
                <a16:creationId xmlns:a16="http://schemas.microsoft.com/office/drawing/2014/main" id="{76762415-F5A5-4458-899F-6160AC100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grpSp>
        <p:nvGrpSpPr>
          <p:cNvPr id="27" name="그룹 26">
            <a:extLst>
              <a:ext uri="{FF2B5EF4-FFF2-40B4-BE49-F238E27FC236}">
                <a16:creationId xmlns:a16="http://schemas.microsoft.com/office/drawing/2014/main" id="{3648EB97-AB36-40B7-ACF1-3C082C467B81}"/>
              </a:ext>
            </a:extLst>
          </p:cNvPr>
          <p:cNvGrpSpPr/>
          <p:nvPr/>
        </p:nvGrpSpPr>
        <p:grpSpPr>
          <a:xfrm>
            <a:off x="7634360" y="126388"/>
            <a:ext cx="4546048" cy="725935"/>
            <a:chOff x="4761696" y="231163"/>
            <a:chExt cx="4546048" cy="725935"/>
          </a:xfrm>
        </p:grpSpPr>
        <p:grpSp>
          <p:nvGrpSpPr>
            <p:cNvPr id="28" name="그룹 27">
              <a:extLst>
                <a:ext uri="{FF2B5EF4-FFF2-40B4-BE49-F238E27FC236}">
                  <a16:creationId xmlns:a16="http://schemas.microsoft.com/office/drawing/2014/main" id="{A36C2C59-A4C7-4D85-9712-C38A0602F555}"/>
                </a:ext>
              </a:extLst>
            </p:cNvPr>
            <p:cNvGrpSpPr/>
            <p:nvPr/>
          </p:nvGrpSpPr>
          <p:grpSpPr>
            <a:xfrm>
              <a:off x="4761696" y="231163"/>
              <a:ext cx="3924244" cy="725935"/>
              <a:chOff x="172211" y="597608"/>
              <a:chExt cx="3924244" cy="725935"/>
            </a:xfrm>
          </p:grpSpPr>
          <p:sp>
            <p:nvSpPr>
              <p:cNvPr id="34" name="TextBox 33">
                <a:extLst>
                  <a:ext uri="{FF2B5EF4-FFF2-40B4-BE49-F238E27FC236}">
                    <a16:creationId xmlns:a16="http://schemas.microsoft.com/office/drawing/2014/main" id="{AFE7520E-83C7-48B7-BCBF-E2179B90C558}"/>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39" name="TextBox 38">
                <a:extLst>
                  <a:ext uri="{FF2B5EF4-FFF2-40B4-BE49-F238E27FC236}">
                    <a16:creationId xmlns:a16="http://schemas.microsoft.com/office/drawing/2014/main" id="{5398DFF7-8B96-4FC3-ABB5-C8247AB17984}"/>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40" name="TextBox 39">
                <a:extLst>
                  <a:ext uri="{FF2B5EF4-FFF2-40B4-BE49-F238E27FC236}">
                    <a16:creationId xmlns:a16="http://schemas.microsoft.com/office/drawing/2014/main" id="{7B50027F-8364-4EFE-939E-EBD1BB4B35B1}"/>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42" name="TextBox 41">
                <a:extLst>
                  <a:ext uri="{FF2B5EF4-FFF2-40B4-BE49-F238E27FC236}">
                    <a16:creationId xmlns:a16="http://schemas.microsoft.com/office/drawing/2014/main" id="{53ED975E-D0B5-40EB-9366-B77821C20169}"/>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29" name="그룹 28">
              <a:extLst>
                <a:ext uri="{FF2B5EF4-FFF2-40B4-BE49-F238E27FC236}">
                  <a16:creationId xmlns:a16="http://schemas.microsoft.com/office/drawing/2014/main" id="{C9611862-2CCE-4D9B-9DF4-3978FE070E97}"/>
                </a:ext>
              </a:extLst>
            </p:cNvPr>
            <p:cNvGrpSpPr/>
            <p:nvPr/>
          </p:nvGrpSpPr>
          <p:grpSpPr>
            <a:xfrm>
              <a:off x="4829090" y="503556"/>
              <a:ext cx="4478654" cy="45719"/>
              <a:chOff x="4791722" y="503556"/>
              <a:chExt cx="4478654" cy="45719"/>
            </a:xfrm>
          </p:grpSpPr>
          <p:cxnSp>
            <p:nvCxnSpPr>
              <p:cNvPr id="31" name="직선 연결선 30">
                <a:extLst>
                  <a:ext uri="{FF2B5EF4-FFF2-40B4-BE49-F238E27FC236}">
                    <a16:creationId xmlns:a16="http://schemas.microsoft.com/office/drawing/2014/main" id="{81639598-CF13-4037-B1B1-53AA3B94F32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77981731-8BAF-4B67-9B49-E87A3861D2B3}"/>
                  </a:ext>
                </a:extLst>
              </p:cNvPr>
              <p:cNvSpPr/>
              <p:nvPr/>
            </p:nvSpPr>
            <p:spPr>
              <a:xfrm>
                <a:off x="8575543"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3" name="TextBox 42">
            <a:extLst>
              <a:ext uri="{FF2B5EF4-FFF2-40B4-BE49-F238E27FC236}">
                <a16:creationId xmlns:a16="http://schemas.microsoft.com/office/drawing/2014/main" id="{2BE2D6F8-19C7-46C4-9A71-F9D6272762DA}"/>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endParaRPr>
          </a:p>
        </p:txBody>
      </p:sp>
      <p:sp>
        <p:nvSpPr>
          <p:cNvPr id="44" name="TextBox 43">
            <a:extLst>
              <a:ext uri="{FF2B5EF4-FFF2-40B4-BE49-F238E27FC236}">
                <a16:creationId xmlns:a16="http://schemas.microsoft.com/office/drawing/2014/main" id="{95D4FE11-C8DB-44CB-9BD4-905C0BD76AD6}"/>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pic>
        <p:nvPicPr>
          <p:cNvPr id="45" name="Picture 2" descr="ì°ë² ë¡ê³ ì ëí ì´ë¯¸ì§ ê²ìê²°ê³¼">
            <a:extLst>
              <a:ext uri="{FF2B5EF4-FFF2-40B4-BE49-F238E27FC236}">
                <a16:creationId xmlns:a16="http://schemas.microsoft.com/office/drawing/2014/main" id="{310B957E-67C1-43B6-A1BC-6C08C303887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53B63867-98A8-46B9-904A-A665237F33C7}"/>
              </a:ext>
            </a:extLst>
          </p:cNvPr>
          <p:cNvSpPr txBox="1"/>
          <p:nvPr/>
        </p:nvSpPr>
        <p:spPr>
          <a:xfrm>
            <a:off x="552922" y="165351"/>
            <a:ext cx="2892138" cy="553998"/>
          </a:xfrm>
          <a:prstGeom prst="rect">
            <a:avLst/>
          </a:prstGeom>
          <a:noFill/>
        </p:spPr>
        <p:txBody>
          <a:bodyPr wrap="none" rtlCol="0">
            <a:spAutoFit/>
          </a:bodyPr>
          <a:lstStyle/>
          <a:p>
            <a:r>
              <a:rPr lang="en-US" altLang="ko-KR" sz="3000" b="1" dirty="0">
                <a:solidFill>
                  <a:schemeClr val="bg1"/>
                </a:solidFill>
              </a:rPr>
              <a:t>Benefit &amp; Cost</a:t>
            </a:r>
            <a:endParaRPr lang="ko-KR" altLang="en-US" sz="3000" b="1" dirty="0">
              <a:solidFill>
                <a:schemeClr val="bg1"/>
              </a:solidFill>
            </a:endParaRPr>
          </a:p>
        </p:txBody>
      </p:sp>
      <p:grpSp>
        <p:nvGrpSpPr>
          <p:cNvPr id="56" name="그룹 55">
            <a:extLst>
              <a:ext uri="{FF2B5EF4-FFF2-40B4-BE49-F238E27FC236}">
                <a16:creationId xmlns:a16="http://schemas.microsoft.com/office/drawing/2014/main" id="{6D863B1C-DF7C-4450-9F93-4445897C0D45}"/>
              </a:ext>
            </a:extLst>
          </p:cNvPr>
          <p:cNvGrpSpPr/>
          <p:nvPr/>
        </p:nvGrpSpPr>
        <p:grpSpPr>
          <a:xfrm rot="20700000">
            <a:off x="3126312" y="761096"/>
            <a:ext cx="5690538" cy="5539654"/>
            <a:chOff x="4446494" y="842682"/>
            <a:chExt cx="4593455" cy="4471660"/>
          </a:xfrm>
        </p:grpSpPr>
        <p:sp>
          <p:nvSpPr>
            <p:cNvPr id="61" name="한쪽 모서리가 둥근 사각형 8">
              <a:extLst>
                <a:ext uri="{FF2B5EF4-FFF2-40B4-BE49-F238E27FC236}">
                  <a16:creationId xmlns:a16="http://schemas.microsoft.com/office/drawing/2014/main" id="{3522A1C0-0B30-4604-AAA2-07F62B37CCA0}"/>
                </a:ext>
              </a:extLst>
            </p:cNvPr>
            <p:cNvSpPr/>
            <p:nvPr/>
          </p:nvSpPr>
          <p:spPr>
            <a:xfrm flipV="1">
              <a:off x="7049350" y="3275319"/>
              <a:ext cx="1577788" cy="1550894"/>
            </a:xfrm>
            <a:prstGeom prst="round1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2" name="직사각형 61">
              <a:extLst>
                <a:ext uri="{FF2B5EF4-FFF2-40B4-BE49-F238E27FC236}">
                  <a16:creationId xmlns:a16="http://schemas.microsoft.com/office/drawing/2014/main" id="{EC68ADFA-6735-43F2-A47A-9DEC72EF092E}"/>
                </a:ext>
              </a:extLst>
            </p:cNvPr>
            <p:cNvSpPr/>
            <p:nvPr/>
          </p:nvSpPr>
          <p:spPr>
            <a:xfrm>
              <a:off x="4806048" y="3275556"/>
              <a:ext cx="2241185" cy="2038786"/>
            </a:xfrm>
            <a:prstGeom prst="rect">
              <a:avLst/>
            </a:prstGeom>
            <a:solidFill>
              <a:srgbClr val="1C1C1C"/>
            </a:solidFill>
            <a:ln>
              <a:noFill/>
            </a:ln>
            <a:effectLst>
              <a:outerShdw blurRad="203200" dist="457200" sx="88000" sy="88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3" name="한쪽 모서리가 둥근 사각형 9">
              <a:extLst>
                <a:ext uri="{FF2B5EF4-FFF2-40B4-BE49-F238E27FC236}">
                  <a16:creationId xmlns:a16="http://schemas.microsoft.com/office/drawing/2014/main" id="{E5367D9B-A681-4F77-9895-D789FB497C31}"/>
                </a:ext>
              </a:extLst>
            </p:cNvPr>
            <p:cNvSpPr/>
            <p:nvPr/>
          </p:nvSpPr>
          <p:spPr>
            <a:xfrm flipH="1" flipV="1">
              <a:off x="5778082" y="3275559"/>
              <a:ext cx="1271205" cy="1249537"/>
            </a:xfrm>
            <a:prstGeom prst="round1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4" name="직사각형 63">
              <a:extLst>
                <a:ext uri="{FF2B5EF4-FFF2-40B4-BE49-F238E27FC236}">
                  <a16:creationId xmlns:a16="http://schemas.microsoft.com/office/drawing/2014/main" id="{D7FC7C99-A838-400F-AB06-6EC2D1D3E8F8}"/>
                </a:ext>
              </a:extLst>
            </p:cNvPr>
            <p:cNvSpPr/>
            <p:nvPr/>
          </p:nvSpPr>
          <p:spPr>
            <a:xfrm>
              <a:off x="7049286" y="1511246"/>
              <a:ext cx="1990663" cy="1764310"/>
            </a:xfrm>
            <a:prstGeom prst="rect">
              <a:avLst/>
            </a:prstGeom>
            <a:solidFill>
              <a:srgbClr val="1C1C1C"/>
            </a:solidFill>
            <a:ln>
              <a:noFill/>
            </a:ln>
            <a:effectLst>
              <a:outerShdw blurRad="203200" dist="482600" dir="3600000" sx="88000" sy="88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한쪽 모서리가 둥근 사각형 6">
              <a:extLst>
                <a:ext uri="{FF2B5EF4-FFF2-40B4-BE49-F238E27FC236}">
                  <a16:creationId xmlns:a16="http://schemas.microsoft.com/office/drawing/2014/main" id="{8C701244-2D87-4E99-A80C-BDC9B5975C30}"/>
                </a:ext>
              </a:extLst>
            </p:cNvPr>
            <p:cNvSpPr/>
            <p:nvPr/>
          </p:nvSpPr>
          <p:spPr>
            <a:xfrm>
              <a:off x="7049201" y="2025739"/>
              <a:ext cx="1271205" cy="1249537"/>
            </a:xfrm>
            <a:prstGeom prst="round1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6" name="직사각형 65">
              <a:extLst>
                <a:ext uri="{FF2B5EF4-FFF2-40B4-BE49-F238E27FC236}">
                  <a16:creationId xmlns:a16="http://schemas.microsoft.com/office/drawing/2014/main" id="{D7978375-0146-4193-9915-7482728ADC85}"/>
                </a:ext>
              </a:extLst>
            </p:cNvPr>
            <p:cNvSpPr/>
            <p:nvPr/>
          </p:nvSpPr>
          <p:spPr>
            <a:xfrm>
              <a:off x="4446494" y="842682"/>
              <a:ext cx="2602792" cy="2432877"/>
            </a:xfrm>
            <a:prstGeom prst="rect">
              <a:avLst/>
            </a:prstGeom>
            <a:solidFill>
              <a:srgbClr val="1C1C1C"/>
            </a:solidFill>
            <a:ln>
              <a:noFill/>
            </a:ln>
            <a:effectLst>
              <a:outerShdw blurRad="203200" dist="711200" dir="1800000" sx="88000" sy="88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7" name="한쪽 모서리가 둥근 사각형 7">
              <a:extLst>
                <a:ext uri="{FF2B5EF4-FFF2-40B4-BE49-F238E27FC236}">
                  <a16:creationId xmlns:a16="http://schemas.microsoft.com/office/drawing/2014/main" id="{B16194D6-09A2-4B19-B95F-665D4B9934AF}"/>
                </a:ext>
              </a:extLst>
            </p:cNvPr>
            <p:cNvSpPr/>
            <p:nvPr/>
          </p:nvSpPr>
          <p:spPr>
            <a:xfrm flipH="1">
              <a:off x="5471297" y="1725412"/>
              <a:ext cx="1577788" cy="1550894"/>
            </a:xfrm>
            <a:prstGeom prst="round1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sp>
        <p:nvSpPr>
          <p:cNvPr id="68" name="TextBox 67">
            <a:extLst>
              <a:ext uri="{FF2B5EF4-FFF2-40B4-BE49-F238E27FC236}">
                <a16:creationId xmlns:a16="http://schemas.microsoft.com/office/drawing/2014/main" id="{363BCAB3-7A67-4183-902F-81DC8A4CDE3F}"/>
              </a:ext>
            </a:extLst>
          </p:cNvPr>
          <p:cNvSpPr txBox="1"/>
          <p:nvPr/>
        </p:nvSpPr>
        <p:spPr>
          <a:xfrm rot="20700000">
            <a:off x="6935449" y="1753207"/>
            <a:ext cx="3531793" cy="95410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Cost of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prstClr val="white"/>
                </a:solidFill>
                <a:latin typeface="맑은 고딕" panose="020F0502020204030204"/>
                <a:ea typeface="맑은 고딕" panose="020B0503020000020004" pitchFamily="50" charset="-127"/>
              </a:rPr>
              <a:t>Big Data</a:t>
            </a:r>
            <a:endParaRPr kumimoji="0" lang="en-US" altLang="ko-KR" sz="2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9" name="TextBox 68">
            <a:extLst>
              <a:ext uri="{FF2B5EF4-FFF2-40B4-BE49-F238E27FC236}">
                <a16:creationId xmlns:a16="http://schemas.microsoft.com/office/drawing/2014/main" id="{B623525F-8931-4CDD-92C5-A57248D89C9F}"/>
              </a:ext>
            </a:extLst>
          </p:cNvPr>
          <p:cNvSpPr txBox="1"/>
          <p:nvPr/>
        </p:nvSpPr>
        <p:spPr>
          <a:xfrm rot="20700000">
            <a:off x="1188023" y="3252587"/>
            <a:ext cx="3676657" cy="95410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Productivity Improvement</a:t>
            </a:r>
          </a:p>
        </p:txBody>
      </p:sp>
      <p:sp>
        <p:nvSpPr>
          <p:cNvPr id="70" name="TextBox 69">
            <a:extLst>
              <a:ext uri="{FF2B5EF4-FFF2-40B4-BE49-F238E27FC236}">
                <a16:creationId xmlns:a16="http://schemas.microsoft.com/office/drawing/2014/main" id="{4B13BBD1-8376-4A19-98C1-F0173026F1F5}"/>
              </a:ext>
            </a:extLst>
          </p:cNvPr>
          <p:cNvSpPr txBox="1"/>
          <p:nvPr/>
        </p:nvSpPr>
        <p:spPr>
          <a:xfrm rot="20700000">
            <a:off x="1895316" y="4803471"/>
            <a:ext cx="4359171" cy="52322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Reliability</a:t>
            </a:r>
          </a:p>
        </p:txBody>
      </p:sp>
      <p:pic>
        <p:nvPicPr>
          <p:cNvPr id="72" name="그림 71">
            <a:extLst>
              <a:ext uri="{FF2B5EF4-FFF2-40B4-BE49-F238E27FC236}">
                <a16:creationId xmlns:a16="http://schemas.microsoft.com/office/drawing/2014/main" id="{F91AB16D-21B7-4D9C-823A-20F6ACBCF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92911">
            <a:off x="4578851" y="2362385"/>
            <a:ext cx="1320393" cy="1320393"/>
          </a:xfrm>
          <a:prstGeom prst="rect">
            <a:avLst/>
          </a:prstGeom>
        </p:spPr>
      </p:pic>
      <p:pic>
        <p:nvPicPr>
          <p:cNvPr id="73" name="그림 72">
            <a:extLst>
              <a:ext uri="{FF2B5EF4-FFF2-40B4-BE49-F238E27FC236}">
                <a16:creationId xmlns:a16="http://schemas.microsoft.com/office/drawing/2014/main" id="{6922BB61-255C-4C4D-9D1F-65927243C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97842">
            <a:off x="5174775" y="3885377"/>
            <a:ext cx="1378805" cy="1378805"/>
          </a:xfrm>
          <a:prstGeom prst="rect">
            <a:avLst/>
          </a:prstGeom>
        </p:spPr>
      </p:pic>
      <p:pic>
        <p:nvPicPr>
          <p:cNvPr id="3" name="그림 2">
            <a:extLst>
              <a:ext uri="{FF2B5EF4-FFF2-40B4-BE49-F238E27FC236}">
                <a16:creationId xmlns:a16="http://schemas.microsoft.com/office/drawing/2014/main" id="{CC9C4E15-A67B-4A92-B5D2-C5C347267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14851">
            <a:off x="6437236" y="2097182"/>
            <a:ext cx="1202783" cy="1202783"/>
          </a:xfrm>
          <a:prstGeom prst="rect">
            <a:avLst/>
          </a:prstGeom>
        </p:spPr>
      </p:pic>
      <p:sp>
        <p:nvSpPr>
          <p:cNvPr id="75" name="TextBox 74">
            <a:extLst>
              <a:ext uri="{FF2B5EF4-FFF2-40B4-BE49-F238E27FC236}">
                <a16:creationId xmlns:a16="http://schemas.microsoft.com/office/drawing/2014/main" id="{4E097BE3-66C0-4525-8FC0-750BC3F9D457}"/>
              </a:ext>
            </a:extLst>
          </p:cNvPr>
          <p:cNvSpPr txBox="1"/>
          <p:nvPr/>
        </p:nvSpPr>
        <p:spPr>
          <a:xfrm rot="20700000">
            <a:off x="7808939" y="2936156"/>
            <a:ext cx="3531793" cy="138499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Rely</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prstClr val="white"/>
                </a:solidFill>
                <a:latin typeface="맑은 고딕" panose="020F0502020204030204"/>
                <a:ea typeface="맑은 고딕" panose="020B0503020000020004" pitchFamily="50" charset="-127"/>
              </a:rPr>
              <a:t>Extensively</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prstClr val="white"/>
                </a:solidFill>
                <a:latin typeface="맑은 고딕" panose="020F0502020204030204"/>
                <a:ea typeface="맑은 고딕" panose="020B0503020000020004" pitchFamily="50" charset="-127"/>
              </a:rPr>
              <a:t>On ML</a:t>
            </a:r>
          </a:p>
        </p:txBody>
      </p:sp>
      <p:pic>
        <p:nvPicPr>
          <p:cNvPr id="5" name="그림 4">
            <a:extLst>
              <a:ext uri="{FF2B5EF4-FFF2-40B4-BE49-F238E27FC236}">
                <a16:creationId xmlns:a16="http://schemas.microsoft.com/office/drawing/2014/main" id="{78706EBA-C2E3-4873-AC41-A90CAD36AD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41291">
            <a:off x="6951450" y="3756548"/>
            <a:ext cx="1270493" cy="1270493"/>
          </a:xfrm>
          <a:prstGeom prst="rect">
            <a:avLst/>
          </a:prstGeom>
        </p:spPr>
      </p:pic>
    </p:spTree>
    <p:extLst>
      <p:ext uri="{BB962C8B-B14F-4D97-AF65-F5344CB8AC3E}">
        <p14:creationId xmlns:p14="http://schemas.microsoft.com/office/powerpoint/2010/main" val="374810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6" name="Picture 2" descr="ì°ë² ë¡ê³ ì ëí ì´ë¯¸ì§ ê²ìê²°ê³¼">
            <a:extLst>
              <a:ext uri="{FF2B5EF4-FFF2-40B4-BE49-F238E27FC236}">
                <a16:creationId xmlns:a16="http://schemas.microsoft.com/office/drawing/2014/main" id="{0C88348F-C749-460C-947D-21722819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549" y="330419"/>
            <a:ext cx="3216901" cy="18521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개체 1">
            <a:extLst>
              <a:ext uri="{FF2B5EF4-FFF2-40B4-BE49-F238E27FC236}">
                <a16:creationId xmlns:a16="http://schemas.microsoft.com/office/drawing/2014/main" id="{0E30617C-42C4-4DE8-9E0E-EB99920CC2CF}"/>
              </a:ext>
            </a:extLst>
          </p:cNvPr>
          <p:cNvGraphicFramePr>
            <a:graphicFrameLocks noChangeAspect="1"/>
          </p:cNvGraphicFramePr>
          <p:nvPr>
            <p:extLst>
              <p:ext uri="{D42A27DB-BD31-4B8C-83A1-F6EECF244321}">
                <p14:modId xmlns:p14="http://schemas.microsoft.com/office/powerpoint/2010/main" val="3294736996"/>
              </p:ext>
            </p:extLst>
          </p:nvPr>
        </p:nvGraphicFramePr>
        <p:xfrm>
          <a:off x="2432893" y="2296084"/>
          <a:ext cx="7326212" cy="2799917"/>
        </p:xfrm>
        <a:graphic>
          <a:graphicData uri="http://schemas.openxmlformats.org/presentationml/2006/ole">
            <mc:AlternateContent xmlns:mc="http://schemas.openxmlformats.org/markup-compatibility/2006">
              <mc:Choice xmlns:v="urn:schemas-microsoft-com:vml" Requires="v">
                <p:oleObj r:id="rId4" imgW="12799800" imgH="4888800" progId="">
                  <p:embed/>
                </p:oleObj>
              </mc:Choice>
              <mc:Fallback>
                <p:oleObj r:id="rId4" imgW="12799800" imgH="4888800" progId="">
                  <p:embed/>
                  <p:pic>
                    <p:nvPicPr>
                      <p:cNvPr id="2" name="개체 1">
                        <a:extLst>
                          <a:ext uri="{FF2B5EF4-FFF2-40B4-BE49-F238E27FC236}">
                            <a16:creationId xmlns:a16="http://schemas.microsoft.com/office/drawing/2014/main" id="{0E30617C-42C4-4DE8-9E0E-EB99920CC2CF}"/>
                          </a:ext>
                        </a:extLst>
                      </p:cNvPr>
                      <p:cNvPicPr/>
                      <p:nvPr/>
                    </p:nvPicPr>
                    <p:blipFill>
                      <a:blip r:embed="rId5"/>
                      <a:stretch>
                        <a:fillRect/>
                      </a:stretch>
                    </p:blipFill>
                    <p:spPr>
                      <a:xfrm>
                        <a:off x="2432893" y="2296084"/>
                        <a:ext cx="7326212" cy="2799917"/>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9446E27-DA4B-438F-8B7F-37ED2D90951B}"/>
              </a:ext>
            </a:extLst>
          </p:cNvPr>
          <p:cNvSpPr txBox="1"/>
          <p:nvPr/>
        </p:nvSpPr>
        <p:spPr>
          <a:xfrm>
            <a:off x="3470205" y="5683846"/>
            <a:ext cx="7084584" cy="553998"/>
          </a:xfrm>
          <a:prstGeom prst="rect">
            <a:avLst/>
          </a:prstGeom>
          <a:noFill/>
        </p:spPr>
        <p:txBody>
          <a:bodyPr wrap="square" rtlCol="0">
            <a:spAutoFit/>
          </a:bodyPr>
          <a:lstStyle/>
          <a:p>
            <a:r>
              <a:rPr lang="en-US" altLang="ko-KR" sz="3000" b="1" dirty="0">
                <a:solidFill>
                  <a:schemeClr val="bg1"/>
                </a:solidFill>
              </a:rPr>
              <a:t>More than 20 various services</a:t>
            </a:r>
            <a:endParaRPr lang="ko-KR" altLang="en-US" sz="3000" b="1" dirty="0">
              <a:solidFill>
                <a:schemeClr val="bg1"/>
              </a:solidFill>
            </a:endParaRPr>
          </a:p>
        </p:txBody>
      </p:sp>
    </p:spTree>
    <p:extLst>
      <p:ext uri="{BB962C8B-B14F-4D97-AF65-F5344CB8AC3E}">
        <p14:creationId xmlns:p14="http://schemas.microsoft.com/office/powerpoint/2010/main" val="122738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ë² ë¡ê³ ì ëí ì´ë¯¸ì§ ê²ìê²°ê³¼">
            <a:extLst>
              <a:ext uri="{FF2B5EF4-FFF2-40B4-BE49-F238E27FC236}">
                <a16:creationId xmlns:a16="http://schemas.microsoft.com/office/drawing/2014/main" id="{0BDBAFA9-9D5E-4BB6-A478-DA3A8F04B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795" y="1143737"/>
            <a:ext cx="4344409" cy="25013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ECADB0-0B51-4F28-9CE8-DFEBDC046546}"/>
              </a:ext>
            </a:extLst>
          </p:cNvPr>
          <p:cNvSpPr txBox="1"/>
          <p:nvPr/>
        </p:nvSpPr>
        <p:spPr>
          <a:xfrm>
            <a:off x="3105784" y="3768470"/>
            <a:ext cx="5980430" cy="2987485"/>
          </a:xfrm>
          <a:prstGeom prst="rect">
            <a:avLst/>
          </a:prstGeom>
          <a:noFill/>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en-US" altLang="ko-KR" sz="3600" b="1" dirty="0">
                <a:solidFill>
                  <a:schemeClr val="bg1"/>
                </a:solidFill>
                <a:latin typeface="a타이틀고딕2" panose="02020600000000000000" pitchFamily="18" charset="-127"/>
                <a:ea typeface="a타이틀고딕2" panose="02020600000000000000" pitchFamily="18" charset="-127"/>
              </a:rPr>
              <a:t>Team 3</a:t>
            </a:r>
          </a:p>
          <a:p>
            <a:pPr marL="0" marR="0" lvl="0" indent="0" algn="ctr" defTabSz="914400" rtl="0" eaLnBrk="1" fontAlgn="auto" latinLnBrk="1" hangingPunct="1">
              <a:lnSpc>
                <a:spcPct val="150000"/>
              </a:lnSpc>
              <a:spcBef>
                <a:spcPts val="0"/>
              </a:spcBef>
              <a:spcAft>
                <a:spcPts val="0"/>
              </a:spcAft>
              <a:buClrTx/>
              <a:buSzTx/>
              <a:buFontTx/>
              <a:buNone/>
              <a:tabLst/>
              <a:defRPr/>
            </a:pPr>
            <a:endParaRPr lang="en-US" altLang="ko-KR" sz="3600" b="1" dirty="0">
              <a:solidFill>
                <a:schemeClr val="bg1"/>
              </a:solidFill>
              <a:latin typeface="a타이틀고딕2" panose="02020600000000000000" pitchFamily="18" charset="-127"/>
              <a:ea typeface="a타이틀고딕2" panose="02020600000000000000" pitchFamily="18" charset="-127"/>
            </a:endParaRPr>
          </a:p>
          <a:p>
            <a:pPr marL="0" marR="0" lvl="0" indent="0" algn="ctr" defTabSz="914400" rtl="0" eaLnBrk="1" fontAlgn="auto" latinLnBrk="1" hangingPunct="1">
              <a:lnSpc>
                <a:spcPct val="150000"/>
              </a:lnSpc>
              <a:spcBef>
                <a:spcPts val="0"/>
              </a:spcBef>
              <a:spcAft>
                <a:spcPts val="0"/>
              </a:spcAft>
              <a:buClrTx/>
              <a:buSzTx/>
              <a:buFontTx/>
              <a:buNone/>
              <a:tabLst/>
              <a:defRPr/>
            </a:pPr>
            <a:r>
              <a:rPr lang="en-US" altLang="ko-KR" sz="3600" b="1" dirty="0">
                <a:solidFill>
                  <a:srgbClr val="80D8DC"/>
                </a:solidFill>
                <a:latin typeface="a타이틀고딕2" panose="02020600000000000000" pitchFamily="18" charset="-127"/>
                <a:ea typeface="a타이틀고딕2" panose="02020600000000000000" pitchFamily="18" charset="-127"/>
              </a:rPr>
              <a:t>Thank you!</a:t>
            </a:r>
          </a:p>
          <a:p>
            <a:pPr lvl="0" algn="ctr">
              <a:lnSpc>
                <a:spcPct val="150000"/>
              </a:lnSpc>
            </a:pPr>
            <a:endParaRPr kumimoji="0" lang="ko-KR" altLang="en-US" sz="2000" b="0" i="0" u="none" strike="noStrike" kern="1200" cap="none" spc="0" normalizeH="0" baseline="0" noProof="0" dirty="0">
              <a:ln>
                <a:noFill/>
              </a:ln>
              <a:solidFill>
                <a:prstClr val="white"/>
              </a:solidFill>
              <a:effectLst/>
              <a:uLnTx/>
              <a:uFillTx/>
              <a:latin typeface="a타이틀고딕2" panose="02020600000000000000" pitchFamily="18" charset="-127"/>
              <a:ea typeface="a타이틀고딕2" panose="02020600000000000000" pitchFamily="18" charset="-127"/>
              <a:cs typeface="+mn-cs"/>
            </a:endParaRPr>
          </a:p>
        </p:txBody>
      </p:sp>
    </p:spTree>
    <p:extLst>
      <p:ext uri="{BB962C8B-B14F-4D97-AF65-F5344CB8AC3E}">
        <p14:creationId xmlns:p14="http://schemas.microsoft.com/office/powerpoint/2010/main" val="3336335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자유형 21"/>
          <p:cNvSpPr/>
          <p:nvPr/>
        </p:nvSpPr>
        <p:spPr>
          <a:xfrm>
            <a:off x="-19050" y="-19050"/>
            <a:ext cx="12211050" cy="6877050"/>
          </a:xfrm>
          <a:custGeom>
            <a:avLst/>
            <a:gdLst>
              <a:gd name="connsiteX0" fmla="*/ 5528014 w 12192000"/>
              <a:gd name="connsiteY0" fmla="*/ 0 h 6858000"/>
              <a:gd name="connsiteX1" fmla="*/ 12192000 w 12192000"/>
              <a:gd name="connsiteY1" fmla="*/ 0 h 6858000"/>
              <a:gd name="connsiteX2" fmla="*/ 12192000 w 12192000"/>
              <a:gd name="connsiteY2" fmla="*/ 1040579 h 6858000"/>
              <a:gd name="connsiteX3" fmla="*/ 5815176 w 12192000"/>
              <a:gd name="connsiteY3" fmla="*/ 6858000 h 6858000"/>
              <a:gd name="connsiteX4" fmla="*/ 0 w 12192000"/>
              <a:gd name="connsiteY4" fmla="*/ 6858000 h 6858000"/>
              <a:gd name="connsiteX5" fmla="*/ 0 w 12192000"/>
              <a:gd name="connsiteY5" fmla="*/ 5043073 h 6858000"/>
              <a:gd name="connsiteX0" fmla="*/ 5832814 w 12192000"/>
              <a:gd name="connsiteY0" fmla="*/ 0 h 6877050"/>
              <a:gd name="connsiteX1" fmla="*/ 12192000 w 12192000"/>
              <a:gd name="connsiteY1" fmla="*/ 19050 h 6877050"/>
              <a:gd name="connsiteX2" fmla="*/ 12192000 w 12192000"/>
              <a:gd name="connsiteY2" fmla="*/ 1059629 h 6877050"/>
              <a:gd name="connsiteX3" fmla="*/ 5815176 w 12192000"/>
              <a:gd name="connsiteY3" fmla="*/ 6877050 h 6877050"/>
              <a:gd name="connsiteX4" fmla="*/ 0 w 12192000"/>
              <a:gd name="connsiteY4" fmla="*/ 6877050 h 6877050"/>
              <a:gd name="connsiteX5" fmla="*/ 0 w 12192000"/>
              <a:gd name="connsiteY5" fmla="*/ 5062123 h 6877050"/>
              <a:gd name="connsiteX6" fmla="*/ 5832814 w 12192000"/>
              <a:gd name="connsiteY6" fmla="*/ 0 h 6877050"/>
              <a:gd name="connsiteX0" fmla="*/ 5851864 w 12211050"/>
              <a:gd name="connsiteY0" fmla="*/ 0 h 6877050"/>
              <a:gd name="connsiteX1" fmla="*/ 12211050 w 12211050"/>
              <a:gd name="connsiteY1" fmla="*/ 19050 h 6877050"/>
              <a:gd name="connsiteX2" fmla="*/ 12211050 w 12211050"/>
              <a:gd name="connsiteY2" fmla="*/ 1059629 h 6877050"/>
              <a:gd name="connsiteX3" fmla="*/ 5834226 w 12211050"/>
              <a:gd name="connsiteY3" fmla="*/ 6877050 h 6877050"/>
              <a:gd name="connsiteX4" fmla="*/ 19050 w 12211050"/>
              <a:gd name="connsiteY4" fmla="*/ 6877050 h 6877050"/>
              <a:gd name="connsiteX5" fmla="*/ 0 w 12211050"/>
              <a:gd name="connsiteY5" fmla="*/ 4928773 h 6877050"/>
              <a:gd name="connsiteX6" fmla="*/ 5851864 w 12211050"/>
              <a:gd name="connsiteY6"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0" h="6877050">
                <a:moveTo>
                  <a:pt x="5851864" y="0"/>
                </a:moveTo>
                <a:lnTo>
                  <a:pt x="12211050" y="19050"/>
                </a:lnTo>
                <a:lnTo>
                  <a:pt x="12211050" y="1059629"/>
                </a:lnTo>
                <a:lnTo>
                  <a:pt x="5834226" y="6877050"/>
                </a:lnTo>
                <a:lnTo>
                  <a:pt x="19050" y="6877050"/>
                </a:lnTo>
                <a:lnTo>
                  <a:pt x="0" y="4928773"/>
                </a:lnTo>
                <a:cubicBezTo>
                  <a:pt x="1842671" y="3247749"/>
                  <a:pt x="4009193" y="1681024"/>
                  <a:pt x="5851864" y="0"/>
                </a:cubicBezTo>
                <a:close/>
              </a:path>
            </a:pathLst>
          </a:cu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이등변 삼각형 22"/>
          <p:cNvSpPr/>
          <p:nvPr/>
        </p:nvSpPr>
        <p:spPr>
          <a:xfrm rot="1371418">
            <a:off x="3182493" y="1783014"/>
            <a:ext cx="5170396" cy="2571750"/>
          </a:xfrm>
          <a:prstGeom prst="triangle">
            <a:avLst>
              <a:gd name="adj" fmla="val 99054"/>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차트 3"/>
          <p:cNvGraphicFramePr/>
          <p:nvPr>
            <p:extLst>
              <p:ext uri="{D42A27DB-BD31-4B8C-83A1-F6EECF244321}">
                <p14:modId xmlns:p14="http://schemas.microsoft.com/office/powerpoint/2010/main" val="2480052653"/>
              </p:ext>
            </p:extLst>
          </p:nvPr>
        </p:nvGraphicFramePr>
        <p:xfrm>
          <a:off x="1094921" y="1162595"/>
          <a:ext cx="7984097" cy="4513760"/>
        </p:xfrm>
        <a:graphic>
          <a:graphicData uri="http://schemas.openxmlformats.org/drawingml/2006/chart">
            <c:chart xmlns:c="http://schemas.openxmlformats.org/drawingml/2006/chart" xmlns:r="http://schemas.openxmlformats.org/officeDocument/2006/relationships" r:id="rId3"/>
          </a:graphicData>
        </a:graphic>
      </p:graphicFrame>
      <p:sp>
        <p:nvSpPr>
          <p:cNvPr id="62" name="직사각형 61"/>
          <p:cNvSpPr/>
          <p:nvPr/>
        </p:nvSpPr>
        <p:spPr>
          <a:xfrm>
            <a:off x="5801393" y="806031"/>
            <a:ext cx="3062800" cy="1025409"/>
          </a:xfrm>
          <a:prstGeom prst="rect">
            <a:avLst/>
          </a:prstGeom>
          <a:effectLst>
            <a:outerShdw blurRad="76200" dir="18900000" sy="23000" kx="-1200000" algn="bl" rotWithShape="0">
              <a:prstClr val="black">
                <a:alpha val="20000"/>
              </a:prstClr>
            </a:outerShdw>
          </a:effectLst>
          <a:scene3d>
            <a:camera prst="isometricOffAxis2Left">
              <a:rot lat="1063044" lon="2190208" rev="21493756"/>
            </a:camera>
            <a:lightRig rig="brightRoom" dir="t"/>
          </a:scene3d>
          <a:sp3d prstMaterial="powder"/>
        </p:spPr>
        <p:txBody>
          <a:bodyPr wrap="square">
            <a:spAutoFit/>
          </a:bodyPr>
          <a:lstStyle/>
          <a:p>
            <a:pPr algn="ctr">
              <a:lnSpc>
                <a:spcPct val="150000"/>
              </a:lnSpc>
            </a:pPr>
            <a:r>
              <a:rPr lang="en-US" altLang="ko-KR" sz="2300" b="1" dirty="0">
                <a:solidFill>
                  <a:schemeClr val="bg1"/>
                </a:solidFill>
                <a:effectLst>
                  <a:outerShdw blurRad="60007" dist="266700" dir="19800000" sx="105000" sy="105000" kx="-1800000" algn="bl" rotWithShape="0">
                    <a:prstClr val="black">
                      <a:alpha val="32000"/>
                    </a:prstClr>
                  </a:outerShdw>
                </a:effectLst>
              </a:rPr>
              <a:t>Books</a:t>
            </a:r>
          </a:p>
          <a:p>
            <a:pPr algn="ctr">
              <a:lnSpc>
                <a:spcPct val="150000"/>
              </a:lnSpc>
            </a:pPr>
            <a:r>
              <a:rPr lang="en-US" altLang="ko-KR" sz="2000" dirty="0">
                <a:solidFill>
                  <a:schemeClr val="bg1"/>
                </a:solidFill>
                <a:effectLst>
                  <a:outerShdw blurRad="60007" dist="266700" dir="19800000" sx="105000" sy="105000" kx="-1800000" algn="bl" rotWithShape="0">
                    <a:prstClr val="black">
                      <a:alpha val="32000"/>
                    </a:prstClr>
                  </a:outerShdw>
                </a:effectLst>
              </a:rPr>
              <a:t>$ 90 billion books , 2021</a:t>
            </a:r>
          </a:p>
        </p:txBody>
      </p:sp>
      <p:sp>
        <p:nvSpPr>
          <p:cNvPr id="71" name="직사각형 70"/>
          <p:cNvSpPr/>
          <p:nvPr/>
        </p:nvSpPr>
        <p:spPr>
          <a:xfrm>
            <a:off x="1094921" y="4822251"/>
            <a:ext cx="3483856" cy="1207125"/>
          </a:xfrm>
          <a:prstGeom prst="rect">
            <a:avLst/>
          </a:prstGeom>
          <a:effectLst/>
          <a:scene3d>
            <a:camera prst="isometricOffAxis2Left">
              <a:rot lat="767490" lon="2243563" rev="21014051"/>
            </a:camera>
            <a:lightRig rig="brightRoom" dir="t"/>
          </a:scene3d>
          <a:sp3d prstMaterial="powder"/>
        </p:spPr>
        <p:txBody>
          <a:bodyPr wrap="square">
            <a:spAutoFit/>
          </a:bodyPr>
          <a:lstStyle/>
          <a:p>
            <a:pPr algn="ctr">
              <a:lnSpc>
                <a:spcPct val="150000"/>
              </a:lnSpc>
            </a:pPr>
            <a:r>
              <a:rPr lang="en-US" altLang="ko-KR" sz="3000" b="1" dirty="0">
                <a:solidFill>
                  <a:schemeClr val="bg1"/>
                </a:solidFill>
                <a:effectLst>
                  <a:outerShdw dist="419100" dir="20400000" sx="101000" sy="101000" kx="-1800000" algn="bl" rotWithShape="0">
                    <a:prstClr val="black">
                      <a:alpha val="32000"/>
                    </a:prstClr>
                  </a:outerShdw>
                </a:effectLst>
              </a:rPr>
              <a:t>Revenue</a:t>
            </a:r>
          </a:p>
          <a:p>
            <a:pPr algn="ctr">
              <a:lnSpc>
                <a:spcPct val="150000"/>
              </a:lnSpc>
            </a:pPr>
            <a:r>
              <a:rPr lang="en-US" altLang="ko-KR" sz="2100" dirty="0">
                <a:solidFill>
                  <a:schemeClr val="bg1"/>
                </a:solidFill>
                <a:effectLst>
                  <a:outerShdw dist="419100" dir="20400000" sx="101000" sy="101000" kx="-1800000" algn="bl" rotWithShape="0">
                    <a:prstClr val="black">
                      <a:alpha val="32000"/>
                    </a:prstClr>
                  </a:outerShdw>
                </a:effectLst>
              </a:rPr>
              <a:t>$18.3 billion revenue, 2021</a:t>
            </a:r>
          </a:p>
        </p:txBody>
      </p:sp>
      <p:sp>
        <p:nvSpPr>
          <p:cNvPr id="74" name="직사각형 73"/>
          <p:cNvSpPr/>
          <p:nvPr/>
        </p:nvSpPr>
        <p:spPr>
          <a:xfrm>
            <a:off x="6768615" y="4083126"/>
            <a:ext cx="6083401" cy="655372"/>
          </a:xfrm>
          <a:prstGeom prst="rect">
            <a:avLst/>
          </a:prstGeom>
        </p:spPr>
        <p:txBody>
          <a:bodyPr wrap="square">
            <a:spAutoFit/>
            <a:scene3d>
              <a:camera prst="isometricRightUp">
                <a:rot lat="2287638" lon="20391623" rev="1824797"/>
              </a:camera>
              <a:lightRig rig="threePt" dir="t"/>
            </a:scene3d>
          </a:bodyPr>
          <a:lstStyle/>
          <a:p>
            <a:pPr algn="ctr">
              <a:lnSpc>
                <a:spcPct val="150000"/>
              </a:lnSpc>
            </a:pPr>
            <a:r>
              <a:rPr lang="en-US" altLang="ko-KR" sz="2800" b="1" i="1" dirty="0">
                <a:solidFill>
                  <a:schemeClr val="bg1"/>
                </a:solidFill>
                <a:effectLst>
                  <a:outerShdw blurRad="60007" dist="482600" dir="14400000" kx="1300200" algn="ctr" rotWithShape="0">
                    <a:prstClr val="black">
                      <a:alpha val="20000"/>
                    </a:prstClr>
                  </a:outerShdw>
                </a:effectLst>
              </a:rPr>
              <a:t>118 million </a:t>
            </a:r>
            <a:r>
              <a:rPr lang="en-US" altLang="ko-KR" sz="2800" i="1" dirty="0">
                <a:solidFill>
                  <a:schemeClr val="bg1"/>
                </a:solidFill>
                <a:effectLst>
                  <a:outerShdw blurRad="60007" dist="482600" dir="14400000" kx="1300200" algn="ctr" rotWithShape="0">
                    <a:prstClr val="black">
                      <a:alpha val="20000"/>
                    </a:prstClr>
                  </a:outerShdw>
                </a:effectLst>
              </a:rPr>
              <a:t>Users by year</a:t>
            </a:r>
            <a:endParaRPr lang="en-US" altLang="ko-KR" sz="3600" b="1" i="1" dirty="0">
              <a:solidFill>
                <a:schemeClr val="bg1"/>
              </a:solidFill>
              <a:effectLst>
                <a:outerShdw blurRad="60007" dist="482600" dir="14400000" kx="1300200" algn="ctr" rotWithShape="0">
                  <a:prstClr val="black">
                    <a:alpha val="20000"/>
                  </a:prstClr>
                </a:outerShdw>
              </a:effectLst>
            </a:endParaRPr>
          </a:p>
        </p:txBody>
      </p:sp>
      <p:pic>
        <p:nvPicPr>
          <p:cNvPr id="10" name="Picture 2" descr="ì°ë² ë¡ê³ ì ëí ì´ë¯¸ì§ ê²ìê²°ê³¼">
            <a:extLst>
              <a:ext uri="{FF2B5EF4-FFF2-40B4-BE49-F238E27FC236}">
                <a16:creationId xmlns:a16="http://schemas.microsoft.com/office/drawing/2014/main" id="{488839B1-2C58-4668-A989-8D0D524B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30" y="169488"/>
            <a:ext cx="2107100" cy="12132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B998C3-7694-4B08-BA3E-43BC910EF622}"/>
              </a:ext>
            </a:extLst>
          </p:cNvPr>
          <p:cNvSpPr txBox="1"/>
          <p:nvPr/>
        </p:nvSpPr>
        <p:spPr>
          <a:xfrm rot="1243717">
            <a:off x="3547063" y="3707119"/>
            <a:ext cx="3862608" cy="861774"/>
          </a:xfrm>
          <a:prstGeom prst="rect">
            <a:avLst/>
          </a:prstGeom>
          <a:noFill/>
        </p:spPr>
        <p:txBody>
          <a:bodyPr wrap="square" rtlCol="0">
            <a:spAutoFit/>
          </a:bodyPr>
          <a:lstStyle/>
          <a:p>
            <a:r>
              <a:rPr lang="en-US" altLang="ko-KR" sz="5000" b="1" dirty="0">
                <a:solidFill>
                  <a:srgbClr val="09888D"/>
                </a:solidFill>
              </a:rPr>
              <a:t>Uber 2021</a:t>
            </a:r>
            <a:endParaRPr lang="ko-KR" altLang="en-US" sz="5000" b="1" dirty="0">
              <a:solidFill>
                <a:srgbClr val="09888D"/>
              </a:solidFill>
            </a:endParaRPr>
          </a:p>
        </p:txBody>
      </p:sp>
    </p:spTree>
    <p:extLst>
      <p:ext uri="{BB962C8B-B14F-4D97-AF65-F5344CB8AC3E}">
        <p14:creationId xmlns:p14="http://schemas.microsoft.com/office/powerpoint/2010/main" val="274072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ì°ë² ë¡ê³ ì ëí ì´ë¯¸ì§ ê²ìê²°ê³¼">
            <a:extLst>
              <a:ext uri="{FF2B5EF4-FFF2-40B4-BE49-F238E27FC236}">
                <a16:creationId xmlns:a16="http://schemas.microsoft.com/office/drawing/2014/main" id="{0C88348F-C749-460C-947D-21722819F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9"/>
          <a:stretch/>
        </p:blipFill>
        <p:spPr bwMode="auto">
          <a:xfrm>
            <a:off x="0" y="1939953"/>
            <a:ext cx="4741466" cy="29731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4DBBED32-F079-4456-8C77-88446182CC60}"/>
              </a:ext>
            </a:extLst>
          </p:cNvPr>
          <p:cNvGrpSpPr/>
          <p:nvPr/>
        </p:nvGrpSpPr>
        <p:grpSpPr>
          <a:xfrm>
            <a:off x="3809347" y="2873153"/>
            <a:ext cx="7894470" cy="1443858"/>
            <a:chOff x="4731740" y="275069"/>
            <a:chExt cx="4605082" cy="637304"/>
          </a:xfrm>
        </p:grpSpPr>
        <p:sp>
          <p:nvSpPr>
            <p:cNvPr id="18" name="TextBox 17">
              <a:extLst>
                <a:ext uri="{FF2B5EF4-FFF2-40B4-BE49-F238E27FC236}">
                  <a16:creationId xmlns:a16="http://schemas.microsoft.com/office/drawing/2014/main" id="{86FDB3CB-0DEF-4552-9CAC-F65AC93CF894}"/>
                </a:ext>
              </a:extLst>
            </p:cNvPr>
            <p:cNvSpPr txBox="1"/>
            <p:nvPr/>
          </p:nvSpPr>
          <p:spPr>
            <a:xfrm>
              <a:off x="4731740" y="275757"/>
              <a:ext cx="924130" cy="163019"/>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Background</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cxnSp>
          <p:nvCxnSpPr>
            <p:cNvPr id="16" name="직선 연결선 15">
              <a:extLst>
                <a:ext uri="{FF2B5EF4-FFF2-40B4-BE49-F238E27FC236}">
                  <a16:creationId xmlns:a16="http://schemas.microsoft.com/office/drawing/2014/main" id="{3A6343F6-6E00-4DF4-928A-ED04C918F856}"/>
                </a:ext>
              </a:extLst>
            </p:cNvPr>
            <p:cNvCxnSpPr>
              <a:cxnSpLocks/>
            </p:cNvCxnSpPr>
            <p:nvPr/>
          </p:nvCxnSpPr>
          <p:spPr>
            <a:xfrm>
              <a:off x="4829090" y="521503"/>
              <a:ext cx="4478654" cy="22859"/>
            </a:xfrm>
            <a:prstGeom prst="line">
              <a:avLst/>
            </a:prstGeom>
            <a:ln>
              <a:solidFill>
                <a:srgbClr val="80D8DC"/>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F7D590-780F-4B61-A85A-B2F9A76EC9AE}"/>
                </a:ext>
              </a:extLst>
            </p:cNvPr>
            <p:cNvSpPr txBox="1"/>
            <p:nvPr/>
          </p:nvSpPr>
          <p:spPr>
            <a:xfrm>
              <a:off x="5371770" y="627089"/>
              <a:ext cx="999658" cy="285284"/>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Opportunity</a:t>
              </a:r>
              <a:endParaRPr lang="en-US" altLang="ko-KR" dirty="0">
                <a:solidFill>
                  <a:schemeClr val="bg1"/>
                </a:solidFill>
                <a:latin typeface="a아시아헤드1" panose="02020600000000000000" pitchFamily="18" charset="-127"/>
                <a:ea typeface="a아시아헤드1" panose="02020600000000000000" pitchFamily="18"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chemeClr val="bg1"/>
                  </a:solidFill>
                  <a:latin typeface="a아시아헤드1" panose="02020600000000000000" pitchFamily="18" charset="-127"/>
                  <a:ea typeface="a아시아헤드1" panose="02020600000000000000" pitchFamily="18" charset="-127"/>
                </a:rPr>
                <a:t>&amp; C</a:t>
              </a:r>
              <a:r>
                <a:rPr kumimoji="0" lang="en-US" altLang="ko-KR" b="0" i="0" u="none" strike="noStrike" kern="1200" cap="none" spc="0" normalizeH="0" baseline="0" noProof="0" dirty="0" err="1">
                  <a:ln>
                    <a:noFill/>
                  </a:ln>
                  <a:solidFill>
                    <a:schemeClr val="bg1"/>
                  </a:solidFill>
                  <a:effectLst/>
                  <a:uLnTx/>
                  <a:uFillTx/>
                  <a:latin typeface="a아시아헤드1" panose="02020600000000000000" pitchFamily="18" charset="-127"/>
                  <a:ea typeface="a아시아헤드1" panose="02020600000000000000" pitchFamily="18" charset="-127"/>
                  <a:cs typeface="+mn-cs"/>
                </a:rPr>
                <a:t>hallenge</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28" name="TextBox 27">
              <a:extLst>
                <a:ext uri="{FF2B5EF4-FFF2-40B4-BE49-F238E27FC236}">
                  <a16:creationId xmlns:a16="http://schemas.microsoft.com/office/drawing/2014/main" id="{20F22AFE-480F-4893-8603-92D7819ECCBE}"/>
                </a:ext>
              </a:extLst>
            </p:cNvPr>
            <p:cNvSpPr txBox="1"/>
            <p:nvPr/>
          </p:nvSpPr>
          <p:spPr>
            <a:xfrm>
              <a:off x="6144287" y="275069"/>
              <a:ext cx="924130" cy="163019"/>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Utilizing ML </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29" name="TextBox 28">
              <a:extLst>
                <a:ext uri="{FF2B5EF4-FFF2-40B4-BE49-F238E27FC236}">
                  <a16:creationId xmlns:a16="http://schemas.microsoft.com/office/drawing/2014/main" id="{CEE4EF40-2DD7-4410-AA8E-312F9756FFC0}"/>
                </a:ext>
              </a:extLst>
            </p:cNvPr>
            <p:cNvSpPr txBox="1"/>
            <p:nvPr/>
          </p:nvSpPr>
          <p:spPr>
            <a:xfrm>
              <a:off x="6742593" y="627089"/>
              <a:ext cx="1266077" cy="285284"/>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chemeClr val="bg1"/>
                  </a:solidFill>
                  <a:latin typeface="a아시아헤드1" panose="02020600000000000000" pitchFamily="18" charset="-127"/>
                  <a:ea typeface="a아시아헤드1" panose="02020600000000000000" pitchFamily="18" charset="-127"/>
                </a:rPr>
                <a:t>ML-related</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Business Problem</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30" name="TextBox 29">
              <a:extLst>
                <a:ext uri="{FF2B5EF4-FFF2-40B4-BE49-F238E27FC236}">
                  <a16:creationId xmlns:a16="http://schemas.microsoft.com/office/drawing/2014/main" id="{C6C884CF-154A-4891-9D30-0F2D9AD8EC65}"/>
                </a:ext>
              </a:extLst>
            </p:cNvPr>
            <p:cNvSpPr txBox="1"/>
            <p:nvPr/>
          </p:nvSpPr>
          <p:spPr>
            <a:xfrm>
              <a:off x="7641031" y="275757"/>
              <a:ext cx="924130" cy="163019"/>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chemeClr val="bg1"/>
                  </a:solidFill>
                  <a:latin typeface="a아시아헤드1" panose="02020600000000000000" pitchFamily="18" charset="-127"/>
                  <a:ea typeface="a아시아헤드1" panose="02020600000000000000" pitchFamily="18" charset="-127"/>
                </a:rPr>
                <a:t>Solutions</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32" name="TextBox 31">
              <a:extLst>
                <a:ext uri="{FF2B5EF4-FFF2-40B4-BE49-F238E27FC236}">
                  <a16:creationId xmlns:a16="http://schemas.microsoft.com/office/drawing/2014/main" id="{F32D86CF-EC65-4786-9FD9-335F9E9C84DF}"/>
                </a:ext>
              </a:extLst>
            </p:cNvPr>
            <p:cNvSpPr txBox="1"/>
            <p:nvPr/>
          </p:nvSpPr>
          <p:spPr>
            <a:xfrm>
              <a:off x="8254319" y="627089"/>
              <a:ext cx="1082503" cy="163019"/>
            </a:xfrm>
            <a:prstGeom prst="rect">
              <a:avLst/>
            </a:prstGeom>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Benefit &amp; Cost</a:t>
              </a:r>
              <a:endParaRPr kumimoji="0" lang="ko-KR" altLang="en-US"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grpSp>
      <p:cxnSp>
        <p:nvCxnSpPr>
          <p:cNvPr id="33" name="직선 연결선 32">
            <a:extLst>
              <a:ext uri="{FF2B5EF4-FFF2-40B4-BE49-F238E27FC236}">
                <a16:creationId xmlns:a16="http://schemas.microsoft.com/office/drawing/2014/main" id="{FD5D5A53-EA5D-4FD1-9A06-089F3A15664B}"/>
              </a:ext>
            </a:extLst>
          </p:cNvPr>
          <p:cNvCxnSpPr>
            <a:cxnSpLocks/>
          </p:cNvCxnSpPr>
          <p:nvPr/>
        </p:nvCxnSpPr>
        <p:spPr>
          <a:xfrm rot="10800000" flipV="1">
            <a:off x="5760720" y="3429000"/>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107D70C2-258C-4ED5-AEBF-CE25916C262F}"/>
              </a:ext>
            </a:extLst>
          </p:cNvPr>
          <p:cNvCxnSpPr>
            <a:cxnSpLocks/>
          </p:cNvCxnSpPr>
          <p:nvPr/>
        </p:nvCxnSpPr>
        <p:spPr>
          <a:xfrm flipV="1">
            <a:off x="7001256" y="3242484"/>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371E9E4-17D5-49EB-867F-276A530DD798}"/>
              </a:ext>
            </a:extLst>
          </p:cNvPr>
          <p:cNvCxnSpPr>
            <a:cxnSpLocks/>
          </p:cNvCxnSpPr>
          <p:nvPr/>
        </p:nvCxnSpPr>
        <p:spPr>
          <a:xfrm flipV="1">
            <a:off x="9598152" y="3260772"/>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0D997E7-9F87-49C8-8DD1-B61AE0044E7C}"/>
              </a:ext>
            </a:extLst>
          </p:cNvPr>
          <p:cNvCxnSpPr>
            <a:cxnSpLocks/>
          </p:cNvCxnSpPr>
          <p:nvPr/>
        </p:nvCxnSpPr>
        <p:spPr>
          <a:xfrm flipV="1">
            <a:off x="4544568" y="3242484"/>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1E1FC9C-7B4B-4C46-99C0-AF1D36B94C96}"/>
              </a:ext>
            </a:extLst>
          </p:cNvPr>
          <p:cNvCxnSpPr>
            <a:cxnSpLocks/>
          </p:cNvCxnSpPr>
          <p:nvPr/>
        </p:nvCxnSpPr>
        <p:spPr>
          <a:xfrm rot="10800000" flipV="1">
            <a:off x="8336280" y="3447288"/>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FA915A2-0B2A-4D50-B0A7-DB1396FDE436}"/>
              </a:ext>
            </a:extLst>
          </p:cNvPr>
          <p:cNvCxnSpPr>
            <a:cxnSpLocks/>
          </p:cNvCxnSpPr>
          <p:nvPr/>
        </p:nvCxnSpPr>
        <p:spPr>
          <a:xfrm rot="10800000" flipV="1">
            <a:off x="10860024" y="3483256"/>
            <a:ext cx="0" cy="186516"/>
          </a:xfrm>
          <a:prstGeom prst="line">
            <a:avLst/>
          </a:prstGeom>
          <a:ln w="12700">
            <a:solidFill>
              <a:srgbClr val="8ADAB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9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 사람이(가) 표시된 사진&#10;&#10;자동 생성된 설명">
            <a:extLst>
              <a:ext uri="{FF2B5EF4-FFF2-40B4-BE49-F238E27FC236}">
                <a16:creationId xmlns:a16="http://schemas.microsoft.com/office/drawing/2014/main" id="{52CCA0E4-434C-4538-8666-A47E37819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8" y="-1"/>
            <a:ext cx="5542467" cy="6857999"/>
          </a:xfrm>
          <a:prstGeom prst="rect">
            <a:avLst/>
          </a:prstGeom>
        </p:spPr>
      </p:pic>
      <p:sp>
        <p:nvSpPr>
          <p:cNvPr id="28" name="직사각형 27">
            <a:extLst>
              <a:ext uri="{FF2B5EF4-FFF2-40B4-BE49-F238E27FC236}">
                <a16:creationId xmlns:a16="http://schemas.microsoft.com/office/drawing/2014/main" id="{4D3C7F97-D141-45C5-A158-14AF33FC6568}"/>
              </a:ext>
            </a:extLst>
          </p:cNvPr>
          <p:cNvSpPr/>
          <p:nvPr/>
        </p:nvSpPr>
        <p:spPr>
          <a:xfrm>
            <a:off x="1939637" y="-398600"/>
            <a:ext cx="10567786" cy="7411359"/>
          </a:xfrm>
          <a:prstGeom prst="rect">
            <a:avLst/>
          </a:prstGeom>
          <a:gradFill flip="none" rotWithShape="1">
            <a:gsLst>
              <a:gs pos="0">
                <a:schemeClr val="tx1"/>
              </a:gs>
              <a:gs pos="36000">
                <a:schemeClr val="tx1"/>
              </a:gs>
              <a:gs pos="62000">
                <a:schemeClr val="tx1"/>
              </a:gs>
              <a:gs pos="100000">
                <a:schemeClr val="tx1">
                  <a:alpha val="0"/>
                  <a:lumMod val="98000"/>
                  <a:lumOff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3000" b="0" i="0" u="none" strike="noStrike" kern="1200" cap="none" spc="0" normalizeH="0" baseline="0" noProof="0" dirty="0">
              <a:ln>
                <a:noFill/>
              </a:ln>
              <a:solidFill>
                <a:prstClr val="white"/>
              </a:solidFill>
              <a:effectLst/>
              <a:uLnTx/>
              <a:uFillTx/>
              <a:latin typeface="a타이틀고딕3" panose="02020600000000000000" pitchFamily="18" charset="-127"/>
              <a:ea typeface="a타이틀고딕3" panose="02020600000000000000" pitchFamily="18" charset="-127"/>
            </a:endParaRPr>
          </a:p>
        </p:txBody>
      </p:sp>
      <p:pic>
        <p:nvPicPr>
          <p:cNvPr id="3" name="그림 2" descr="텍스트, 클립아트, 기어이(가) 표시된 사진&#10;&#10;자동 생성된 설명">
            <a:extLst>
              <a:ext uri="{FF2B5EF4-FFF2-40B4-BE49-F238E27FC236}">
                <a16:creationId xmlns:a16="http://schemas.microsoft.com/office/drawing/2014/main" id="{F2F0A9AD-3B2E-4FB3-B906-2971A54F5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grpSp>
        <p:nvGrpSpPr>
          <p:cNvPr id="62" name="그룹 61">
            <a:extLst>
              <a:ext uri="{FF2B5EF4-FFF2-40B4-BE49-F238E27FC236}">
                <a16:creationId xmlns:a16="http://schemas.microsoft.com/office/drawing/2014/main" id="{069299C4-8555-43F4-95BE-A7D338F80558}"/>
              </a:ext>
            </a:extLst>
          </p:cNvPr>
          <p:cNvGrpSpPr/>
          <p:nvPr/>
        </p:nvGrpSpPr>
        <p:grpSpPr>
          <a:xfrm>
            <a:off x="7634360" y="126388"/>
            <a:ext cx="4546048" cy="725935"/>
            <a:chOff x="4761696" y="231163"/>
            <a:chExt cx="4546048" cy="725935"/>
          </a:xfrm>
        </p:grpSpPr>
        <p:grpSp>
          <p:nvGrpSpPr>
            <p:cNvPr id="66" name="그룹 65">
              <a:extLst>
                <a:ext uri="{FF2B5EF4-FFF2-40B4-BE49-F238E27FC236}">
                  <a16:creationId xmlns:a16="http://schemas.microsoft.com/office/drawing/2014/main" id="{FD163077-BED6-45B7-A1AE-46D55C487A11}"/>
                </a:ext>
              </a:extLst>
            </p:cNvPr>
            <p:cNvGrpSpPr/>
            <p:nvPr/>
          </p:nvGrpSpPr>
          <p:grpSpPr>
            <a:xfrm>
              <a:off x="4761696" y="231163"/>
              <a:ext cx="3924244" cy="725935"/>
              <a:chOff x="172211" y="597608"/>
              <a:chExt cx="3924244" cy="725935"/>
            </a:xfrm>
          </p:grpSpPr>
          <p:sp>
            <p:nvSpPr>
              <p:cNvPr id="70" name="TextBox 69">
                <a:extLst>
                  <a:ext uri="{FF2B5EF4-FFF2-40B4-BE49-F238E27FC236}">
                    <a16:creationId xmlns:a16="http://schemas.microsoft.com/office/drawing/2014/main" id="{8D1B2EE0-95E4-4B15-AF85-D54EF3983D21}"/>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71" name="TextBox 70">
                <a:extLst>
                  <a:ext uri="{FF2B5EF4-FFF2-40B4-BE49-F238E27FC236}">
                    <a16:creationId xmlns:a16="http://schemas.microsoft.com/office/drawing/2014/main" id="{A74EB555-25FF-4D35-BABC-CEC1FC44D7FE}"/>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72" name="TextBox 71">
                <a:extLst>
                  <a:ext uri="{FF2B5EF4-FFF2-40B4-BE49-F238E27FC236}">
                    <a16:creationId xmlns:a16="http://schemas.microsoft.com/office/drawing/2014/main" id="{6E16FDDF-22D5-4670-9397-B0D1404BC7F5}"/>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73" name="TextBox 72">
                <a:extLst>
                  <a:ext uri="{FF2B5EF4-FFF2-40B4-BE49-F238E27FC236}">
                    <a16:creationId xmlns:a16="http://schemas.microsoft.com/office/drawing/2014/main" id="{B0E5609F-9BBD-456A-A4B1-30D3A5328ACE}"/>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7" name="그룹 66">
              <a:extLst>
                <a:ext uri="{FF2B5EF4-FFF2-40B4-BE49-F238E27FC236}">
                  <a16:creationId xmlns:a16="http://schemas.microsoft.com/office/drawing/2014/main" id="{AAB2D21C-E5DC-48A2-B70A-967935789A46}"/>
                </a:ext>
              </a:extLst>
            </p:cNvPr>
            <p:cNvGrpSpPr/>
            <p:nvPr/>
          </p:nvGrpSpPr>
          <p:grpSpPr>
            <a:xfrm>
              <a:off x="4829090" y="503556"/>
              <a:ext cx="4478654" cy="45719"/>
              <a:chOff x="4791722" y="503556"/>
              <a:chExt cx="4478654" cy="45719"/>
            </a:xfrm>
          </p:grpSpPr>
          <p:cxnSp>
            <p:nvCxnSpPr>
              <p:cNvPr id="68" name="직선 연결선 67">
                <a:extLst>
                  <a:ext uri="{FF2B5EF4-FFF2-40B4-BE49-F238E27FC236}">
                    <a16:creationId xmlns:a16="http://schemas.microsoft.com/office/drawing/2014/main" id="{C8C1A7ED-B531-45DA-A3A5-6DC72F59E495}"/>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직사각형 68">
                <a:extLst>
                  <a:ext uri="{FF2B5EF4-FFF2-40B4-BE49-F238E27FC236}">
                    <a16:creationId xmlns:a16="http://schemas.microsoft.com/office/drawing/2014/main" id="{DADE75E6-8F47-4271-8259-B16703C54DC4}"/>
                  </a:ext>
                </a:extLst>
              </p:cNvPr>
              <p:cNvSpPr/>
              <p:nvPr/>
            </p:nvSpPr>
            <p:spPr>
              <a:xfrm>
                <a:off x="4930948"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9" name="TextBox 58">
            <a:extLst>
              <a:ext uri="{FF2B5EF4-FFF2-40B4-BE49-F238E27FC236}">
                <a16:creationId xmlns:a16="http://schemas.microsoft.com/office/drawing/2014/main" id="{AEDFC8F6-A8EF-4374-B51C-F20D9A9E5E4E}"/>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0" name="TextBox 59">
            <a:extLst>
              <a:ext uri="{FF2B5EF4-FFF2-40B4-BE49-F238E27FC236}">
                <a16:creationId xmlns:a16="http://schemas.microsoft.com/office/drawing/2014/main" id="{C3D09C49-F56C-42FF-B4C3-473394E49EB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74" name="Picture 2" descr="ì°ë² ë¡ê³ ì ëí ì´ë¯¸ì§ ê²ìê²°ê³¼">
            <a:extLst>
              <a:ext uri="{FF2B5EF4-FFF2-40B4-BE49-F238E27FC236}">
                <a16:creationId xmlns:a16="http://schemas.microsoft.com/office/drawing/2014/main" id="{8C923DCD-42FA-4D37-9AAC-861094452B3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30DD212A-1064-4516-8AC9-9B219ADF4378}"/>
              </a:ext>
            </a:extLst>
          </p:cNvPr>
          <p:cNvSpPr txBox="1"/>
          <p:nvPr/>
        </p:nvSpPr>
        <p:spPr>
          <a:xfrm>
            <a:off x="552922" y="165351"/>
            <a:ext cx="2369688" cy="553998"/>
          </a:xfrm>
          <a:prstGeom prst="rect">
            <a:avLst/>
          </a:prstGeom>
          <a:noFill/>
        </p:spPr>
        <p:txBody>
          <a:bodyPr wrap="none" rtlCol="0">
            <a:spAutoFit/>
          </a:bodyPr>
          <a:lstStyle/>
          <a:p>
            <a:r>
              <a:rPr lang="en-US" altLang="ko-KR" sz="3000" b="1" dirty="0">
                <a:solidFill>
                  <a:schemeClr val="bg1"/>
                </a:solidFill>
              </a:rPr>
              <a:t>Background</a:t>
            </a:r>
            <a:endParaRPr lang="ko-KR" altLang="en-US" sz="3000" b="1" dirty="0">
              <a:solidFill>
                <a:schemeClr val="bg1"/>
              </a:solidFill>
            </a:endParaRPr>
          </a:p>
        </p:txBody>
      </p:sp>
      <p:sp>
        <p:nvSpPr>
          <p:cNvPr id="5" name="TextBox 4">
            <a:extLst>
              <a:ext uri="{FF2B5EF4-FFF2-40B4-BE49-F238E27FC236}">
                <a16:creationId xmlns:a16="http://schemas.microsoft.com/office/drawing/2014/main" id="{9BD37146-C7AF-491D-943B-CB137092F87E}"/>
              </a:ext>
            </a:extLst>
          </p:cNvPr>
          <p:cNvSpPr txBox="1"/>
          <p:nvPr/>
        </p:nvSpPr>
        <p:spPr>
          <a:xfrm>
            <a:off x="5853675" y="3012497"/>
            <a:ext cx="1710725" cy="446276"/>
          </a:xfrm>
          <a:prstGeom prst="rect">
            <a:avLst/>
          </a:prstGeom>
          <a:noFill/>
        </p:spPr>
        <p:txBody>
          <a:bodyPr wrap="none" rtlCol="0">
            <a:spAutoFit/>
          </a:bodyPr>
          <a:lstStyle/>
          <a:p>
            <a:r>
              <a:rPr lang="en-US" altLang="ko-KR" sz="2300" b="1" dirty="0">
                <a:solidFill>
                  <a:schemeClr val="bg1"/>
                </a:solidFill>
              </a:rPr>
              <a:t>Long waits</a:t>
            </a:r>
            <a:endParaRPr lang="ko-KR" altLang="en-US" sz="2300" b="1" dirty="0">
              <a:solidFill>
                <a:schemeClr val="bg1"/>
              </a:solidFill>
            </a:endParaRPr>
          </a:p>
        </p:txBody>
      </p:sp>
      <p:sp>
        <p:nvSpPr>
          <p:cNvPr id="21" name="TextBox 20">
            <a:extLst>
              <a:ext uri="{FF2B5EF4-FFF2-40B4-BE49-F238E27FC236}">
                <a16:creationId xmlns:a16="http://schemas.microsoft.com/office/drawing/2014/main" id="{5847A4A2-4932-40A5-B646-A8C5E4BF0C14}"/>
              </a:ext>
            </a:extLst>
          </p:cNvPr>
          <p:cNvSpPr txBox="1"/>
          <p:nvPr/>
        </p:nvSpPr>
        <p:spPr>
          <a:xfrm>
            <a:off x="5853675" y="4876600"/>
            <a:ext cx="3960123" cy="446276"/>
          </a:xfrm>
          <a:prstGeom prst="rect">
            <a:avLst/>
          </a:prstGeom>
          <a:noFill/>
        </p:spPr>
        <p:txBody>
          <a:bodyPr wrap="none" rtlCol="0">
            <a:spAutoFit/>
          </a:bodyPr>
          <a:lstStyle/>
          <a:p>
            <a:r>
              <a:rPr lang="en-US" altLang="ko-KR" sz="2300" b="1" dirty="0">
                <a:solidFill>
                  <a:schemeClr val="bg1"/>
                </a:solidFill>
              </a:rPr>
              <a:t>Lack of route transparency</a:t>
            </a:r>
          </a:p>
        </p:txBody>
      </p:sp>
      <p:sp>
        <p:nvSpPr>
          <p:cNvPr id="22" name="TextBox 21">
            <a:extLst>
              <a:ext uri="{FF2B5EF4-FFF2-40B4-BE49-F238E27FC236}">
                <a16:creationId xmlns:a16="http://schemas.microsoft.com/office/drawing/2014/main" id="{95773A89-2DAB-4DDD-8641-78F1C7111D69}"/>
              </a:ext>
            </a:extLst>
          </p:cNvPr>
          <p:cNvSpPr txBox="1"/>
          <p:nvPr/>
        </p:nvSpPr>
        <p:spPr>
          <a:xfrm>
            <a:off x="5853675" y="4269007"/>
            <a:ext cx="2891754" cy="446276"/>
          </a:xfrm>
          <a:prstGeom prst="rect">
            <a:avLst/>
          </a:prstGeom>
          <a:noFill/>
        </p:spPr>
        <p:txBody>
          <a:bodyPr wrap="none" rtlCol="0">
            <a:spAutoFit/>
          </a:bodyPr>
          <a:lstStyle/>
          <a:p>
            <a:r>
              <a:rPr lang="en-US" altLang="ko-KR" sz="2300" b="1" dirty="0">
                <a:solidFill>
                  <a:schemeClr val="bg1"/>
                </a:solidFill>
              </a:rPr>
              <a:t>Unreasonable price</a:t>
            </a:r>
          </a:p>
        </p:txBody>
      </p:sp>
      <p:sp>
        <p:nvSpPr>
          <p:cNvPr id="23" name="TextBox 22">
            <a:extLst>
              <a:ext uri="{FF2B5EF4-FFF2-40B4-BE49-F238E27FC236}">
                <a16:creationId xmlns:a16="http://schemas.microsoft.com/office/drawing/2014/main" id="{97AAC7C5-90B3-4011-B423-BD9993FD26ED}"/>
              </a:ext>
            </a:extLst>
          </p:cNvPr>
          <p:cNvSpPr txBox="1"/>
          <p:nvPr/>
        </p:nvSpPr>
        <p:spPr>
          <a:xfrm>
            <a:off x="5853674" y="3635769"/>
            <a:ext cx="1958806" cy="446276"/>
          </a:xfrm>
          <a:prstGeom prst="rect">
            <a:avLst/>
          </a:prstGeom>
          <a:noFill/>
        </p:spPr>
        <p:txBody>
          <a:bodyPr wrap="none" rtlCol="0">
            <a:spAutoFit/>
          </a:bodyPr>
          <a:lstStyle/>
          <a:p>
            <a:r>
              <a:rPr lang="en-US" altLang="ko-KR" sz="2300" b="1" dirty="0">
                <a:solidFill>
                  <a:schemeClr val="bg1"/>
                </a:solidFill>
              </a:rPr>
              <a:t>Rude drivers</a:t>
            </a:r>
          </a:p>
        </p:txBody>
      </p:sp>
      <p:sp>
        <p:nvSpPr>
          <p:cNvPr id="24" name="TextBox 23">
            <a:extLst>
              <a:ext uri="{FF2B5EF4-FFF2-40B4-BE49-F238E27FC236}">
                <a16:creationId xmlns:a16="http://schemas.microsoft.com/office/drawing/2014/main" id="{074B0C39-B5F2-44E5-8AF0-217721831176}"/>
              </a:ext>
            </a:extLst>
          </p:cNvPr>
          <p:cNvSpPr txBox="1"/>
          <p:nvPr/>
        </p:nvSpPr>
        <p:spPr>
          <a:xfrm>
            <a:off x="5853675" y="1666415"/>
            <a:ext cx="3144772" cy="553998"/>
          </a:xfrm>
          <a:prstGeom prst="rect">
            <a:avLst/>
          </a:prstGeom>
          <a:noFill/>
        </p:spPr>
        <p:txBody>
          <a:bodyPr wrap="none" rtlCol="0">
            <a:spAutoFit/>
          </a:bodyPr>
          <a:lstStyle/>
          <a:p>
            <a:r>
              <a:rPr lang="en-US" altLang="ko-KR" sz="3000" b="1" dirty="0">
                <a:solidFill>
                  <a:schemeClr val="bg1"/>
                </a:solidFill>
              </a:rPr>
              <a:t>Traditional Taxis</a:t>
            </a:r>
            <a:endParaRPr lang="ko-KR" altLang="en-US" sz="3000" b="1" dirty="0">
              <a:solidFill>
                <a:schemeClr val="bg1"/>
              </a:solidFill>
            </a:endParaRPr>
          </a:p>
        </p:txBody>
      </p:sp>
      <p:sp>
        <p:nvSpPr>
          <p:cNvPr id="25" name="TextBox 24">
            <a:extLst>
              <a:ext uri="{FF2B5EF4-FFF2-40B4-BE49-F238E27FC236}">
                <a16:creationId xmlns:a16="http://schemas.microsoft.com/office/drawing/2014/main" id="{9801C366-AC45-4989-B53A-532FE7E61F15}"/>
              </a:ext>
            </a:extLst>
          </p:cNvPr>
          <p:cNvSpPr txBox="1"/>
          <p:nvPr/>
        </p:nvSpPr>
        <p:spPr>
          <a:xfrm>
            <a:off x="5853674" y="5497400"/>
            <a:ext cx="3956083" cy="446276"/>
          </a:xfrm>
          <a:prstGeom prst="rect">
            <a:avLst/>
          </a:prstGeom>
          <a:noFill/>
        </p:spPr>
        <p:txBody>
          <a:bodyPr wrap="none" rtlCol="0">
            <a:spAutoFit/>
          </a:bodyPr>
          <a:lstStyle/>
          <a:p>
            <a:r>
              <a:rPr lang="en-US" altLang="ko-KR" sz="2300" b="1" dirty="0">
                <a:solidFill>
                  <a:schemeClr val="bg1"/>
                </a:solidFill>
              </a:rPr>
              <a:t>Unpredictable arrival time</a:t>
            </a:r>
          </a:p>
        </p:txBody>
      </p:sp>
      <p:grpSp>
        <p:nvGrpSpPr>
          <p:cNvPr id="27" name="그룹 26">
            <a:extLst>
              <a:ext uri="{FF2B5EF4-FFF2-40B4-BE49-F238E27FC236}">
                <a16:creationId xmlns:a16="http://schemas.microsoft.com/office/drawing/2014/main" id="{3F172C71-DBFF-418F-80D4-916D7D631C04}"/>
              </a:ext>
            </a:extLst>
          </p:cNvPr>
          <p:cNvGrpSpPr/>
          <p:nvPr/>
        </p:nvGrpSpPr>
        <p:grpSpPr>
          <a:xfrm>
            <a:off x="-210338" y="6156592"/>
            <a:ext cx="12612676" cy="366717"/>
            <a:chOff x="-210338" y="5953393"/>
            <a:chExt cx="12612676" cy="366717"/>
          </a:xfrm>
        </p:grpSpPr>
        <p:sp>
          <p:nvSpPr>
            <p:cNvPr id="29" name="직사각형 28">
              <a:extLst>
                <a:ext uri="{FF2B5EF4-FFF2-40B4-BE49-F238E27FC236}">
                  <a16:creationId xmlns:a16="http://schemas.microsoft.com/office/drawing/2014/main" id="{28FB273E-D704-4AAE-8A91-C886845527AF}"/>
                </a:ext>
              </a:extLst>
            </p:cNvPr>
            <p:cNvSpPr/>
            <p:nvPr/>
          </p:nvSpPr>
          <p:spPr>
            <a:xfrm flipV="1">
              <a:off x="1869858" y="5966600"/>
              <a:ext cx="8452285" cy="34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FE1E3826-D076-44F5-B279-8ECCB753A960}"/>
                </a:ext>
              </a:extLst>
            </p:cNvPr>
            <p:cNvSpPr/>
            <p:nvPr/>
          </p:nvSpPr>
          <p:spPr>
            <a:xfrm>
              <a:off x="-210338" y="5953393"/>
              <a:ext cx="12612676" cy="366717"/>
            </a:xfrm>
            <a:prstGeom prst="rect">
              <a:avLst/>
            </a:prstGeom>
          </p:spPr>
          <p:txBody>
            <a:bodyPr wrap="square">
              <a:spAutoFit/>
            </a:bodyPr>
            <a:lstStyle/>
            <a:p>
              <a:pPr lvl="0" algn="ctr">
                <a:defRPr/>
              </a:pPr>
              <a:r>
                <a:rPr lang="en-US" altLang="ko-KR" dirty="0">
                  <a:latin typeface="a타이틀고딕2" panose="02020600000000000000" pitchFamily="18" charset="-127"/>
                  <a:ea typeface="a타이틀고딕2" panose="02020600000000000000" pitchFamily="18" charset="-127"/>
                </a:rPr>
                <a:t>All the shortcomings of traditional taxis were the opportunities for Uber</a:t>
              </a:r>
              <a:endParaRPr kumimoji="0" lang="ko-KR" altLang="en-US" i="0" u="none" strike="noStrike" kern="1200" cap="none" spc="0" normalizeH="0" baseline="0" noProof="0" dirty="0">
                <a:ln>
                  <a:noFill/>
                </a:ln>
                <a:effectLst/>
                <a:uLnTx/>
                <a:uFillTx/>
                <a:latin typeface="a타이틀고딕2" panose="02020600000000000000" pitchFamily="18" charset="-127"/>
                <a:ea typeface="a타이틀고딕2" panose="02020600000000000000" pitchFamily="18" charset="-127"/>
                <a:cs typeface="+mn-cs"/>
              </a:endParaRPr>
            </a:p>
          </p:txBody>
        </p:sp>
        <p:sp>
          <p:nvSpPr>
            <p:cNvPr id="31" name="화살표: 갈매기형 수장 30">
              <a:extLst>
                <a:ext uri="{FF2B5EF4-FFF2-40B4-BE49-F238E27FC236}">
                  <a16:creationId xmlns:a16="http://schemas.microsoft.com/office/drawing/2014/main" id="{D92C34EC-7AA5-4E71-9C7C-5E7506FA9C29}"/>
                </a:ext>
              </a:extLst>
            </p:cNvPr>
            <p:cNvSpPr/>
            <p:nvPr/>
          </p:nvSpPr>
          <p:spPr>
            <a:xfrm>
              <a:off x="1995827" y="6021813"/>
              <a:ext cx="148092" cy="203031"/>
            </a:xfrm>
            <a:prstGeom prst="chevron">
              <a:avLst>
                <a:gd name="adj" fmla="val 56832"/>
              </a:avLst>
            </a:prstGeom>
            <a:solidFill>
              <a:srgbClr val="80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Tree>
    <p:extLst>
      <p:ext uri="{BB962C8B-B14F-4D97-AF65-F5344CB8AC3E}">
        <p14:creationId xmlns:p14="http://schemas.microsoft.com/office/powerpoint/2010/main" val="1995022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BA77B594-9DB8-4481-828B-CD22F65EC56B}"/>
              </a:ext>
            </a:extLst>
          </p:cNvPr>
          <p:cNvSpPr/>
          <p:nvPr/>
        </p:nvSpPr>
        <p:spPr>
          <a:xfrm>
            <a:off x="-227362" y="-276680"/>
            <a:ext cx="16236619" cy="7411359"/>
          </a:xfrm>
          <a:prstGeom prst="rect">
            <a:avLst/>
          </a:prstGeom>
          <a:gradFill flip="none" rotWithShape="1">
            <a:gsLst>
              <a:gs pos="0">
                <a:schemeClr val="tx1"/>
              </a:gs>
              <a:gs pos="36000">
                <a:schemeClr val="tx1"/>
              </a:gs>
              <a:gs pos="62000">
                <a:schemeClr val="tx1"/>
              </a:gs>
              <a:gs pos="100000">
                <a:schemeClr val="tx1">
                  <a:alpha val="0"/>
                  <a:lumMod val="98000"/>
                  <a:lumOff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3000" b="0" i="0" u="none" strike="noStrike" kern="1200" cap="none" spc="0" normalizeH="0" baseline="0" noProof="0" dirty="0">
              <a:ln>
                <a:noFill/>
              </a:ln>
              <a:solidFill>
                <a:prstClr val="white"/>
              </a:solidFill>
              <a:effectLst/>
              <a:uLnTx/>
              <a:uFillTx/>
              <a:latin typeface="a타이틀고딕3" panose="02020600000000000000" pitchFamily="18" charset="-127"/>
              <a:ea typeface="a타이틀고딕3" panose="02020600000000000000" pitchFamily="18" charset="-127"/>
            </a:endParaRPr>
          </a:p>
        </p:txBody>
      </p:sp>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5712012"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2440733" cy="553998"/>
          </a:xfrm>
          <a:prstGeom prst="rect">
            <a:avLst/>
          </a:prstGeom>
          <a:noFill/>
        </p:spPr>
        <p:txBody>
          <a:bodyPr wrap="none" rtlCol="0">
            <a:spAutoFit/>
          </a:bodyPr>
          <a:lstStyle/>
          <a:p>
            <a:r>
              <a:rPr lang="en-US" altLang="ko-KR" sz="3000" b="1" dirty="0">
                <a:solidFill>
                  <a:schemeClr val="bg1"/>
                </a:solidFill>
              </a:rPr>
              <a:t>Opportunity</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4" name="그림 3">
            <a:extLst>
              <a:ext uri="{FF2B5EF4-FFF2-40B4-BE49-F238E27FC236}">
                <a16:creationId xmlns:a16="http://schemas.microsoft.com/office/drawing/2014/main" id="{B29A529A-4776-461A-9F18-768E7A75CA1C}"/>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6505350" y="2133699"/>
            <a:ext cx="1492695" cy="1754122"/>
          </a:xfrm>
          <a:prstGeom prst="rect">
            <a:avLst/>
          </a:prstGeom>
        </p:spPr>
      </p:pic>
      <p:pic>
        <p:nvPicPr>
          <p:cNvPr id="6" name="그림 5">
            <a:extLst>
              <a:ext uri="{FF2B5EF4-FFF2-40B4-BE49-F238E27FC236}">
                <a16:creationId xmlns:a16="http://schemas.microsoft.com/office/drawing/2014/main" id="{1203BA68-20DF-492A-AEF2-C974F0ACE6E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588092" y="2159659"/>
            <a:ext cx="1165205" cy="1703531"/>
          </a:xfrm>
          <a:prstGeom prst="rect">
            <a:avLst/>
          </a:prstGeom>
        </p:spPr>
      </p:pic>
      <p:pic>
        <p:nvPicPr>
          <p:cNvPr id="8" name="그림 7">
            <a:extLst>
              <a:ext uri="{FF2B5EF4-FFF2-40B4-BE49-F238E27FC236}">
                <a16:creationId xmlns:a16="http://schemas.microsoft.com/office/drawing/2014/main" id="{6BDC0F9B-ECD8-4729-9E75-012445DA5C39}"/>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4380133" y="2159659"/>
            <a:ext cx="1731694" cy="1703531"/>
          </a:xfrm>
          <a:prstGeom prst="rect">
            <a:avLst/>
          </a:prstGeom>
        </p:spPr>
      </p:pic>
      <p:sp>
        <p:nvSpPr>
          <p:cNvPr id="30" name="TextBox 29">
            <a:extLst>
              <a:ext uri="{FF2B5EF4-FFF2-40B4-BE49-F238E27FC236}">
                <a16:creationId xmlns:a16="http://schemas.microsoft.com/office/drawing/2014/main" id="{64D662FF-FFDE-481C-B0AB-A061BEEC6B0C}"/>
              </a:ext>
            </a:extLst>
          </p:cNvPr>
          <p:cNvSpPr txBox="1"/>
          <p:nvPr/>
        </p:nvSpPr>
        <p:spPr>
          <a:xfrm>
            <a:off x="3877524" y="4201860"/>
            <a:ext cx="4744520" cy="2554545"/>
          </a:xfrm>
          <a:prstGeom prst="rect">
            <a:avLst/>
          </a:prstGeom>
          <a:noFill/>
        </p:spPr>
        <p:txBody>
          <a:bodyPr wrap="square" rtlCol="0">
            <a:spAutoFit/>
          </a:bodyPr>
          <a:lstStyle/>
          <a:p>
            <a:r>
              <a:rPr lang="en-US" altLang="ko-KR" sz="2000" dirty="0">
                <a:solidFill>
                  <a:schemeClr val="bg1"/>
                </a:solidFill>
                <a:latin typeface="Open Sans" panose="020B0606030504020204" pitchFamily="34" charset="0"/>
              </a:rPr>
              <a:t>T</a:t>
            </a:r>
            <a:r>
              <a:rPr lang="en-US" altLang="ko-KR" sz="2000" b="0" i="0" dirty="0">
                <a:solidFill>
                  <a:schemeClr val="bg1"/>
                </a:solidFill>
                <a:effectLst/>
                <a:latin typeface="Open Sans" panose="020B0606030504020204" pitchFamily="34" charset="0"/>
              </a:rPr>
              <a:t>he explosive growth of </a:t>
            </a:r>
            <a:r>
              <a:rPr lang="en-US" altLang="ko-KR" sz="2000" dirty="0">
                <a:solidFill>
                  <a:schemeClr val="bg1"/>
                </a:solidFill>
                <a:latin typeface="Open Sans" panose="020B0606030504020204" pitchFamily="34" charset="0"/>
              </a:rPr>
              <a:t>AI </a:t>
            </a:r>
            <a:r>
              <a:rPr lang="en-US" altLang="ko-KR" sz="2000" b="0" i="0" dirty="0">
                <a:solidFill>
                  <a:schemeClr val="bg1"/>
                </a:solidFill>
                <a:effectLst/>
                <a:latin typeface="Open Sans" panose="020B0606030504020204" pitchFamily="34" charset="0"/>
              </a:rPr>
              <a:t>technology, GPS navigation, smartphones</a:t>
            </a:r>
          </a:p>
          <a:p>
            <a:endParaRPr lang="en-US" altLang="ko-KR" sz="2000" dirty="0">
              <a:solidFill>
                <a:schemeClr val="bg1"/>
              </a:solidFill>
              <a:latin typeface="Open Sans" panose="020B0606030504020204" pitchFamily="34" charset="0"/>
            </a:endParaRPr>
          </a:p>
          <a:p>
            <a:r>
              <a:rPr lang="en-US" altLang="ko-KR" sz="2000" dirty="0">
                <a:solidFill>
                  <a:schemeClr val="bg1"/>
                </a:solidFill>
                <a:latin typeface="Open Sans" panose="020B0606030504020204" pitchFamily="34" charset="0"/>
              </a:rPr>
              <a:t>A</a:t>
            </a:r>
            <a:r>
              <a:rPr lang="en-US" altLang="ko-KR" sz="2000" b="0" i="0" dirty="0">
                <a:solidFill>
                  <a:schemeClr val="bg1"/>
                </a:solidFill>
                <a:effectLst/>
                <a:latin typeface="Open Sans" panose="020B0606030504020204" pitchFamily="34" charset="0"/>
              </a:rPr>
              <a:t>nd </a:t>
            </a:r>
            <a:r>
              <a:rPr lang="en-US" altLang="ko-KR" sz="2000" dirty="0">
                <a:solidFill>
                  <a:schemeClr val="bg1"/>
                </a:solidFill>
                <a:latin typeface="Open Sans" panose="020B0606030504020204" pitchFamily="34" charset="0"/>
              </a:rPr>
              <a:t>r</a:t>
            </a:r>
            <a:r>
              <a:rPr lang="en-US" altLang="ko-KR" sz="2000" dirty="0">
                <a:solidFill>
                  <a:schemeClr val="bg1"/>
                </a:solidFill>
              </a:rPr>
              <a:t>ise of the sharing economy concept</a:t>
            </a:r>
            <a:r>
              <a:rPr lang="en-US" altLang="ko-KR" sz="2000" b="0" i="0" dirty="0">
                <a:solidFill>
                  <a:schemeClr val="bg1"/>
                </a:solidFill>
                <a:effectLst/>
                <a:latin typeface="Open Sans" panose="020B0606030504020204" pitchFamily="34" charset="0"/>
              </a:rPr>
              <a:t>. </a:t>
            </a:r>
          </a:p>
          <a:p>
            <a:endParaRPr lang="en-US" altLang="ko-KR" sz="2000" b="0" i="0" dirty="0">
              <a:solidFill>
                <a:schemeClr val="bg1"/>
              </a:solidFill>
              <a:effectLst/>
              <a:latin typeface="Open Sans" panose="020B0606030504020204" pitchFamily="34" charset="0"/>
            </a:endParaRPr>
          </a:p>
          <a:p>
            <a:endParaRPr lang="en-US" altLang="ko-KR" sz="2000" dirty="0">
              <a:solidFill>
                <a:schemeClr val="bg1"/>
              </a:solidFill>
              <a:latin typeface="Open Sans" panose="020B0606030504020204" pitchFamily="34" charset="0"/>
            </a:endParaRPr>
          </a:p>
          <a:p>
            <a:r>
              <a:rPr lang="en-US" altLang="ko-KR" sz="2000" b="0" i="0" dirty="0">
                <a:solidFill>
                  <a:schemeClr val="bg1"/>
                </a:solidFill>
                <a:effectLst/>
                <a:latin typeface="Open Sans" panose="020B0606030504020204" pitchFamily="34" charset="0"/>
              </a:rPr>
              <a:t> </a:t>
            </a:r>
          </a:p>
        </p:txBody>
      </p:sp>
    </p:spTree>
    <p:extLst>
      <p:ext uri="{BB962C8B-B14F-4D97-AF65-F5344CB8AC3E}">
        <p14:creationId xmlns:p14="http://schemas.microsoft.com/office/powerpoint/2010/main" val="358237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descr="자동차, 사람, 휴대폰, 손이(가) 표시된 사진&#10;&#10;자동 생성된 설명">
            <a:extLst>
              <a:ext uri="{FF2B5EF4-FFF2-40B4-BE49-F238E27FC236}">
                <a16:creationId xmlns:a16="http://schemas.microsoft.com/office/drawing/2014/main" id="{66587662-F69D-4AA7-B72D-7255C188F64A}"/>
              </a:ext>
            </a:extLst>
          </p:cNvPr>
          <p:cNvPicPr>
            <a:picLocks noChangeAspect="1"/>
          </p:cNvPicPr>
          <p:nvPr/>
        </p:nvPicPr>
        <p:blipFill rotWithShape="1">
          <a:blip r:embed="rId3">
            <a:extLst>
              <a:ext uri="{28A0092B-C50C-407E-A947-70E740481C1C}">
                <a14:useLocalDpi xmlns:a14="http://schemas.microsoft.com/office/drawing/2010/main" val="0"/>
              </a:ext>
            </a:extLst>
          </a:blip>
          <a:srcRect l="40986"/>
          <a:stretch/>
        </p:blipFill>
        <p:spPr>
          <a:xfrm>
            <a:off x="5606847" y="-5081"/>
            <a:ext cx="6772033" cy="6885142"/>
          </a:xfrm>
          <a:prstGeom prst="rect">
            <a:avLst/>
          </a:prstGeom>
        </p:spPr>
      </p:pic>
      <p:sp>
        <p:nvSpPr>
          <p:cNvPr id="23" name="직사각형 22">
            <a:extLst>
              <a:ext uri="{FF2B5EF4-FFF2-40B4-BE49-F238E27FC236}">
                <a16:creationId xmlns:a16="http://schemas.microsoft.com/office/drawing/2014/main" id="{BA77B594-9DB8-4481-828B-CD22F65EC56B}"/>
              </a:ext>
            </a:extLst>
          </p:cNvPr>
          <p:cNvSpPr/>
          <p:nvPr/>
        </p:nvSpPr>
        <p:spPr>
          <a:xfrm>
            <a:off x="-227361" y="-276680"/>
            <a:ext cx="8906440" cy="7411359"/>
          </a:xfrm>
          <a:prstGeom prst="rect">
            <a:avLst/>
          </a:prstGeom>
          <a:gradFill flip="none" rotWithShape="1">
            <a:gsLst>
              <a:gs pos="0">
                <a:schemeClr val="tx1"/>
              </a:gs>
              <a:gs pos="36000">
                <a:schemeClr val="tx1"/>
              </a:gs>
              <a:gs pos="62000">
                <a:schemeClr val="tx1"/>
              </a:gs>
              <a:gs pos="100000">
                <a:schemeClr val="tx1">
                  <a:alpha val="0"/>
                  <a:lumMod val="98000"/>
                  <a:lumOff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3000" b="0" i="0" u="none" strike="noStrike" kern="1200" cap="none" spc="0" normalizeH="0" baseline="0" noProof="0" dirty="0">
              <a:ln>
                <a:noFill/>
              </a:ln>
              <a:solidFill>
                <a:prstClr val="white"/>
              </a:solidFill>
              <a:effectLst/>
              <a:uLnTx/>
              <a:uFillTx/>
              <a:latin typeface="a타이틀고딕3" panose="02020600000000000000" pitchFamily="18" charset="-127"/>
              <a:ea typeface="a타이틀고딕3" panose="02020600000000000000" pitchFamily="18" charset="-127"/>
            </a:endParaRPr>
          </a:p>
        </p:txBody>
      </p:sp>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5712012"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2440733" cy="553998"/>
          </a:xfrm>
          <a:prstGeom prst="rect">
            <a:avLst/>
          </a:prstGeom>
          <a:noFill/>
        </p:spPr>
        <p:txBody>
          <a:bodyPr wrap="none" rtlCol="0">
            <a:spAutoFit/>
          </a:bodyPr>
          <a:lstStyle/>
          <a:p>
            <a:r>
              <a:rPr lang="en-US" altLang="ko-KR" sz="3000" b="1" dirty="0">
                <a:solidFill>
                  <a:schemeClr val="bg1"/>
                </a:solidFill>
              </a:rPr>
              <a:t>Opportunity</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pic>
        <p:nvPicPr>
          <p:cNvPr id="4" name="그림 3">
            <a:extLst>
              <a:ext uri="{FF2B5EF4-FFF2-40B4-BE49-F238E27FC236}">
                <a16:creationId xmlns:a16="http://schemas.microsoft.com/office/drawing/2014/main" id="{B29A529A-4776-461A-9F18-768E7A75CA1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803320" y="1554105"/>
            <a:ext cx="740984" cy="870758"/>
          </a:xfrm>
          <a:prstGeom prst="rect">
            <a:avLst/>
          </a:prstGeom>
        </p:spPr>
      </p:pic>
      <p:pic>
        <p:nvPicPr>
          <p:cNvPr id="6" name="그림 5">
            <a:extLst>
              <a:ext uri="{FF2B5EF4-FFF2-40B4-BE49-F238E27FC236}">
                <a16:creationId xmlns:a16="http://schemas.microsoft.com/office/drawing/2014/main" id="{1203BA68-20DF-492A-AEF2-C974F0ACE6EA}"/>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469834" y="1554105"/>
            <a:ext cx="578415" cy="845644"/>
          </a:xfrm>
          <a:prstGeom prst="rect">
            <a:avLst/>
          </a:prstGeom>
        </p:spPr>
      </p:pic>
      <p:pic>
        <p:nvPicPr>
          <p:cNvPr id="8" name="그림 7">
            <a:extLst>
              <a:ext uri="{FF2B5EF4-FFF2-40B4-BE49-F238E27FC236}">
                <a16:creationId xmlns:a16="http://schemas.microsoft.com/office/drawing/2014/main" id="{6BDC0F9B-ECD8-4729-9E75-012445DA5C39}"/>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2862696" y="1554105"/>
            <a:ext cx="859624" cy="845644"/>
          </a:xfrm>
          <a:prstGeom prst="rect">
            <a:avLst/>
          </a:prstGeom>
        </p:spPr>
      </p:pic>
      <p:cxnSp>
        <p:nvCxnSpPr>
          <p:cNvPr id="24" name="직선 화살표 연결선 23">
            <a:extLst>
              <a:ext uri="{FF2B5EF4-FFF2-40B4-BE49-F238E27FC236}">
                <a16:creationId xmlns:a16="http://schemas.microsoft.com/office/drawing/2014/main" id="{566D2E2C-CC23-4F06-9330-84A7CAB0A4B8}"/>
              </a:ext>
            </a:extLst>
          </p:cNvPr>
          <p:cNvCxnSpPr>
            <a:cxnSpLocks/>
          </p:cNvCxnSpPr>
          <p:nvPr/>
        </p:nvCxnSpPr>
        <p:spPr>
          <a:xfrm>
            <a:off x="3722320" y="2668675"/>
            <a:ext cx="0" cy="408354"/>
          </a:xfrm>
          <a:prstGeom prst="straightConnector1">
            <a:avLst/>
          </a:prstGeom>
          <a:ln w="1016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E89783-858D-4BD5-91AA-55C06E5CE090}"/>
              </a:ext>
            </a:extLst>
          </p:cNvPr>
          <p:cNvSpPr txBox="1"/>
          <p:nvPr/>
        </p:nvSpPr>
        <p:spPr>
          <a:xfrm>
            <a:off x="1936286" y="3373016"/>
            <a:ext cx="3572068" cy="477054"/>
          </a:xfrm>
          <a:prstGeom prst="rect">
            <a:avLst/>
          </a:prstGeom>
          <a:noFill/>
        </p:spPr>
        <p:txBody>
          <a:bodyPr wrap="none" rtlCol="0">
            <a:spAutoFit/>
          </a:bodyPr>
          <a:lstStyle/>
          <a:p>
            <a:r>
              <a:rPr lang="en-US" altLang="ko-KR" sz="2500" b="1" dirty="0">
                <a:solidFill>
                  <a:schemeClr val="bg1"/>
                </a:solidFill>
              </a:rPr>
              <a:t>Ride Sharing Platform</a:t>
            </a:r>
            <a:endParaRPr lang="ko-KR" altLang="en-US" sz="2500" b="1" dirty="0">
              <a:solidFill>
                <a:schemeClr val="bg1"/>
              </a:solidFill>
            </a:endParaRPr>
          </a:p>
        </p:txBody>
      </p:sp>
      <p:pic>
        <p:nvPicPr>
          <p:cNvPr id="9" name="그림 8">
            <a:extLst>
              <a:ext uri="{FF2B5EF4-FFF2-40B4-BE49-F238E27FC236}">
                <a16:creationId xmlns:a16="http://schemas.microsoft.com/office/drawing/2014/main" id="{C655540F-834F-4790-B62D-2C208C38F8FC}"/>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72237" y="4542235"/>
            <a:ext cx="697824" cy="762322"/>
          </a:xfrm>
          <a:prstGeom prst="rect">
            <a:avLst/>
          </a:prstGeom>
        </p:spPr>
      </p:pic>
      <p:pic>
        <p:nvPicPr>
          <p:cNvPr id="11" name="그림 10">
            <a:extLst>
              <a:ext uri="{FF2B5EF4-FFF2-40B4-BE49-F238E27FC236}">
                <a16:creationId xmlns:a16="http://schemas.microsoft.com/office/drawing/2014/main" id="{8642B976-CB60-4A79-8EE9-9FAE6315A42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49952" y="4380968"/>
            <a:ext cx="910621" cy="910621"/>
          </a:xfrm>
          <a:prstGeom prst="rect">
            <a:avLst/>
          </a:prstGeom>
        </p:spPr>
      </p:pic>
      <p:sp>
        <p:nvSpPr>
          <p:cNvPr id="25" name="직사각형 24">
            <a:extLst>
              <a:ext uri="{FF2B5EF4-FFF2-40B4-BE49-F238E27FC236}">
                <a16:creationId xmlns:a16="http://schemas.microsoft.com/office/drawing/2014/main" id="{BE45DFC4-0C3E-4B24-B1F3-85B814309B0C}"/>
              </a:ext>
            </a:extLst>
          </p:cNvPr>
          <p:cNvSpPr/>
          <p:nvPr/>
        </p:nvSpPr>
        <p:spPr>
          <a:xfrm>
            <a:off x="812800" y="3259619"/>
            <a:ext cx="5811344" cy="273710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descr="텍스트, iPod이(가) 표시된 사진&#10;&#10;자동 생성된 설명">
            <a:extLst>
              <a:ext uri="{FF2B5EF4-FFF2-40B4-BE49-F238E27FC236}">
                <a16:creationId xmlns:a16="http://schemas.microsoft.com/office/drawing/2014/main" id="{D12B4004-2176-43C8-B340-0CF333D46B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3971" y="4409373"/>
            <a:ext cx="791718" cy="791718"/>
          </a:xfrm>
          <a:prstGeom prst="rect">
            <a:avLst/>
          </a:prstGeom>
        </p:spPr>
      </p:pic>
      <p:sp>
        <p:nvSpPr>
          <p:cNvPr id="49" name="TextBox 48">
            <a:extLst>
              <a:ext uri="{FF2B5EF4-FFF2-40B4-BE49-F238E27FC236}">
                <a16:creationId xmlns:a16="http://schemas.microsoft.com/office/drawing/2014/main" id="{A023B8C9-584F-4210-BDFC-539000F6AA0F}"/>
              </a:ext>
            </a:extLst>
          </p:cNvPr>
          <p:cNvSpPr txBox="1"/>
          <p:nvPr/>
        </p:nvSpPr>
        <p:spPr>
          <a:xfrm>
            <a:off x="3171734" y="5201091"/>
            <a:ext cx="1661032" cy="323165"/>
          </a:xfrm>
          <a:prstGeom prst="rect">
            <a:avLst/>
          </a:prstGeom>
          <a:noFill/>
        </p:spPr>
        <p:txBody>
          <a:bodyPr wrap="square" rtlCol="0">
            <a:spAutoFit/>
          </a:bodyPr>
          <a:lstStyle/>
          <a:p>
            <a:r>
              <a:rPr lang="en-US" altLang="ko-KR" sz="1500" b="1" dirty="0">
                <a:solidFill>
                  <a:schemeClr val="bg1"/>
                </a:solidFill>
              </a:rPr>
              <a:t>Uber App</a:t>
            </a:r>
            <a:endParaRPr lang="ko-KR" altLang="en-US" sz="1500" b="1" dirty="0">
              <a:solidFill>
                <a:schemeClr val="bg1"/>
              </a:solidFill>
            </a:endParaRPr>
          </a:p>
        </p:txBody>
      </p:sp>
      <p:cxnSp>
        <p:nvCxnSpPr>
          <p:cNvPr id="67" name="직선 화살표 연결선 66">
            <a:extLst>
              <a:ext uri="{FF2B5EF4-FFF2-40B4-BE49-F238E27FC236}">
                <a16:creationId xmlns:a16="http://schemas.microsoft.com/office/drawing/2014/main" id="{B7223111-2661-4C90-AE96-421E03588553}"/>
              </a:ext>
            </a:extLst>
          </p:cNvPr>
          <p:cNvCxnSpPr>
            <a:cxnSpLocks/>
          </p:cNvCxnSpPr>
          <p:nvPr/>
        </p:nvCxnSpPr>
        <p:spPr>
          <a:xfrm>
            <a:off x="2494025" y="4844540"/>
            <a:ext cx="504290"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1F61B11-9438-4772-8445-020F7DC5C9D1}"/>
              </a:ext>
            </a:extLst>
          </p:cNvPr>
          <p:cNvCxnSpPr>
            <a:cxnSpLocks/>
          </p:cNvCxnSpPr>
          <p:nvPr/>
        </p:nvCxnSpPr>
        <p:spPr>
          <a:xfrm flipH="1">
            <a:off x="4381665" y="4836279"/>
            <a:ext cx="504290"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49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5712012"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1981633" cy="553998"/>
          </a:xfrm>
          <a:prstGeom prst="rect">
            <a:avLst/>
          </a:prstGeom>
          <a:noFill/>
        </p:spPr>
        <p:txBody>
          <a:bodyPr wrap="none" rtlCol="0">
            <a:spAutoFit/>
          </a:bodyPr>
          <a:lstStyle/>
          <a:p>
            <a:r>
              <a:rPr lang="en-US" altLang="ko-KR" sz="3000" b="1" dirty="0">
                <a:solidFill>
                  <a:schemeClr val="bg1"/>
                </a:solidFill>
              </a:rPr>
              <a:t>Challenge</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
        <p:nvSpPr>
          <p:cNvPr id="23" name="TextBox 22">
            <a:extLst>
              <a:ext uri="{FF2B5EF4-FFF2-40B4-BE49-F238E27FC236}">
                <a16:creationId xmlns:a16="http://schemas.microsoft.com/office/drawing/2014/main" id="{6A07E2B0-80C6-4F7C-B629-CDC79C562AA6}"/>
              </a:ext>
            </a:extLst>
          </p:cNvPr>
          <p:cNvSpPr txBox="1"/>
          <p:nvPr/>
        </p:nvSpPr>
        <p:spPr>
          <a:xfrm>
            <a:off x="932481" y="2497832"/>
            <a:ext cx="6892908" cy="861774"/>
          </a:xfrm>
          <a:prstGeom prst="rect">
            <a:avLst/>
          </a:prstGeom>
          <a:noFill/>
        </p:spPr>
        <p:txBody>
          <a:bodyPr wrap="square" rtlCol="0">
            <a:spAutoFit/>
          </a:bodyPr>
          <a:lstStyle/>
          <a:p>
            <a:r>
              <a:rPr lang="en-US" altLang="ko-KR" sz="2500" b="1" dirty="0">
                <a:solidFill>
                  <a:schemeClr val="bg1"/>
                </a:solidFill>
              </a:rPr>
              <a:t>Difficulties on handling </a:t>
            </a:r>
          </a:p>
          <a:p>
            <a:r>
              <a:rPr lang="en-US" altLang="ko-KR" sz="2500" b="1" dirty="0">
                <a:solidFill>
                  <a:schemeClr val="bg1"/>
                </a:solidFill>
              </a:rPr>
              <a:t>with huge data</a:t>
            </a:r>
            <a:endParaRPr lang="ko-KR" altLang="en-US" sz="2500" b="1" dirty="0">
              <a:solidFill>
                <a:schemeClr val="bg1"/>
              </a:solidFill>
            </a:endParaRPr>
          </a:p>
        </p:txBody>
      </p:sp>
      <p:sp>
        <p:nvSpPr>
          <p:cNvPr id="27" name="TextBox 26">
            <a:extLst>
              <a:ext uri="{FF2B5EF4-FFF2-40B4-BE49-F238E27FC236}">
                <a16:creationId xmlns:a16="http://schemas.microsoft.com/office/drawing/2014/main" id="{245A332E-7A7A-4E48-8F59-ECAD8925C8E4}"/>
              </a:ext>
            </a:extLst>
          </p:cNvPr>
          <p:cNvSpPr txBox="1"/>
          <p:nvPr/>
        </p:nvSpPr>
        <p:spPr>
          <a:xfrm>
            <a:off x="932481" y="3764722"/>
            <a:ext cx="6204856" cy="1631216"/>
          </a:xfrm>
          <a:prstGeom prst="rect">
            <a:avLst/>
          </a:prstGeom>
          <a:noFill/>
        </p:spPr>
        <p:txBody>
          <a:bodyPr wrap="square">
            <a:spAutoFit/>
          </a:bodyPr>
          <a:lstStyle/>
          <a:p>
            <a:r>
              <a:rPr lang="en-US" altLang="ko-KR" sz="2500" b="1" dirty="0">
                <a:solidFill>
                  <a:schemeClr val="bg1"/>
                </a:solidFill>
              </a:rPr>
              <a:t>N</a:t>
            </a:r>
            <a:r>
              <a:rPr lang="en-US" altLang="ko-KR" sz="2500" b="1" i="0" dirty="0">
                <a:solidFill>
                  <a:schemeClr val="bg1"/>
                </a:solidFill>
                <a:effectLst/>
              </a:rPr>
              <a:t>eed to </a:t>
            </a:r>
            <a:r>
              <a:rPr lang="en-US" altLang="ko-KR" sz="2500" b="1" dirty="0">
                <a:solidFill>
                  <a:schemeClr val="bg1"/>
                </a:solidFill>
              </a:rPr>
              <a:t>draw</a:t>
            </a:r>
            <a:r>
              <a:rPr lang="en-US" altLang="ko-KR" sz="2500" b="1" i="0" dirty="0">
                <a:solidFill>
                  <a:schemeClr val="bg1"/>
                </a:solidFill>
                <a:effectLst/>
              </a:rPr>
              <a:t> not only customer,</a:t>
            </a:r>
          </a:p>
          <a:p>
            <a:r>
              <a:rPr lang="en-US" altLang="ko-KR" sz="2500" b="1" i="0" dirty="0">
                <a:solidFill>
                  <a:schemeClr val="bg1"/>
                </a:solidFill>
                <a:effectLst/>
              </a:rPr>
              <a:t>but also driver into uber platform</a:t>
            </a:r>
          </a:p>
          <a:p>
            <a:r>
              <a:rPr lang="en-US" altLang="ko-KR" sz="2500" b="1" dirty="0">
                <a:solidFill>
                  <a:schemeClr val="bg1"/>
                </a:solidFill>
              </a:rPr>
              <a:t>, solving problems inherent in traditional taxi service</a:t>
            </a:r>
            <a:endParaRPr lang="ko-KR" altLang="en-US" sz="2500" b="1" dirty="0">
              <a:solidFill>
                <a:schemeClr val="bg1"/>
              </a:solidFill>
            </a:endParaRPr>
          </a:p>
        </p:txBody>
      </p:sp>
    </p:spTree>
    <p:extLst>
      <p:ext uri="{BB962C8B-B14F-4D97-AF65-F5344CB8AC3E}">
        <p14:creationId xmlns:p14="http://schemas.microsoft.com/office/powerpoint/2010/main" val="1462691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그룹 55">
            <a:extLst>
              <a:ext uri="{FF2B5EF4-FFF2-40B4-BE49-F238E27FC236}">
                <a16:creationId xmlns:a16="http://schemas.microsoft.com/office/drawing/2014/main" id="{0965A401-B5F8-414F-82F1-532E643A594B}"/>
              </a:ext>
            </a:extLst>
          </p:cNvPr>
          <p:cNvGrpSpPr/>
          <p:nvPr/>
        </p:nvGrpSpPr>
        <p:grpSpPr>
          <a:xfrm>
            <a:off x="7634360" y="126388"/>
            <a:ext cx="4546048" cy="725935"/>
            <a:chOff x="4761696" y="231163"/>
            <a:chExt cx="4546048" cy="725935"/>
          </a:xfrm>
        </p:grpSpPr>
        <p:grpSp>
          <p:nvGrpSpPr>
            <p:cNvPr id="59" name="그룹 58">
              <a:extLst>
                <a:ext uri="{FF2B5EF4-FFF2-40B4-BE49-F238E27FC236}">
                  <a16:creationId xmlns:a16="http://schemas.microsoft.com/office/drawing/2014/main" id="{7A632808-296A-4223-B89F-1923D8AF4220}"/>
                </a:ext>
              </a:extLst>
            </p:cNvPr>
            <p:cNvGrpSpPr/>
            <p:nvPr/>
          </p:nvGrpSpPr>
          <p:grpSpPr>
            <a:xfrm>
              <a:off x="4761696" y="231163"/>
              <a:ext cx="3924244" cy="725935"/>
              <a:chOff x="172211" y="597608"/>
              <a:chExt cx="3924244" cy="725935"/>
            </a:xfrm>
          </p:grpSpPr>
          <p:sp>
            <p:nvSpPr>
              <p:cNvPr id="63" name="TextBox 62">
                <a:extLst>
                  <a:ext uri="{FF2B5EF4-FFF2-40B4-BE49-F238E27FC236}">
                    <a16:creationId xmlns:a16="http://schemas.microsoft.com/office/drawing/2014/main" id="{E1E367F8-BEA4-4F4D-8D4E-0D3BE764EE0A}"/>
                  </a:ext>
                </a:extLst>
              </p:cNvPr>
              <p:cNvSpPr txBox="1"/>
              <p:nvPr/>
            </p:nvSpPr>
            <p:spPr>
              <a:xfrm>
                <a:off x="172211" y="619366"/>
                <a:ext cx="924130"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lumMod val="75000"/>
                      </a:schemeClr>
                    </a:solidFill>
                    <a:latin typeface="a아시아헤드1" panose="02020600000000000000" pitchFamily="18" charset="-127"/>
                    <a:ea typeface="a아시아헤드1" panose="02020600000000000000" pitchFamily="18" charset="-127"/>
                  </a:rPr>
                  <a:t>Background</a:t>
                </a:r>
                <a:r>
                  <a:rPr kumimoji="0" lang="ko-KR" altLang="en-US" sz="1000" b="0" i="0" u="none" strike="noStrike" kern="1200" cap="none" spc="0" normalizeH="0" baseline="0" noProof="0" dirty="0">
                    <a:ln>
                      <a:noFill/>
                    </a:ln>
                    <a:solidFill>
                      <a:schemeClr val="bg1">
                        <a:lumMod val="75000"/>
                      </a:schemeClr>
                    </a:solidFill>
                    <a:effectLst/>
                    <a:uLnTx/>
                    <a:uFillTx/>
                    <a:latin typeface="a아시아헤드1" panose="02020600000000000000" pitchFamily="18" charset="-127"/>
                    <a:ea typeface="a아시아헤드1" panose="02020600000000000000" pitchFamily="18" charset="-127"/>
                    <a:cs typeface="+mn-cs"/>
                  </a:rPr>
                  <a:t> </a:t>
                </a:r>
              </a:p>
            </p:txBody>
          </p:sp>
          <p:sp>
            <p:nvSpPr>
              <p:cNvPr id="64" name="TextBox 63">
                <a:extLst>
                  <a:ext uri="{FF2B5EF4-FFF2-40B4-BE49-F238E27FC236}">
                    <a16:creationId xmlns:a16="http://schemas.microsoft.com/office/drawing/2014/main" id="{368731DD-0D0B-47FE-BCE6-52752327AD99}"/>
                  </a:ext>
                </a:extLst>
              </p:cNvPr>
              <p:cNvSpPr txBox="1"/>
              <p:nvPr/>
            </p:nvSpPr>
            <p:spPr>
              <a:xfrm>
                <a:off x="1590183"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Utilizing ML</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5" name="TextBox 64">
                <a:extLst>
                  <a:ext uri="{FF2B5EF4-FFF2-40B4-BE49-F238E27FC236}">
                    <a16:creationId xmlns:a16="http://schemas.microsoft.com/office/drawing/2014/main" id="{208F497C-1BFD-4ED4-AF01-B1BCC55E4E0B}"/>
                  </a:ext>
                </a:extLst>
              </p:cNvPr>
              <p:cNvSpPr txBox="1"/>
              <p:nvPr/>
            </p:nvSpPr>
            <p:spPr>
              <a:xfrm>
                <a:off x="2227146" y="923433"/>
                <a:ext cx="1281382"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ML</a:t>
                </a: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-related Business problem </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sp>
            <p:nvSpPr>
              <p:cNvPr id="66" name="TextBox 65">
                <a:extLst>
                  <a:ext uri="{FF2B5EF4-FFF2-40B4-BE49-F238E27FC236}">
                    <a16:creationId xmlns:a16="http://schemas.microsoft.com/office/drawing/2014/main" id="{4A24B8D1-5698-4AAA-991F-D8F982CE79E8}"/>
                  </a:ext>
                </a:extLst>
              </p:cNvPr>
              <p:cNvSpPr txBox="1"/>
              <p:nvPr/>
            </p:nvSpPr>
            <p:spPr>
              <a:xfrm>
                <a:off x="3051446" y="597608"/>
                <a:ext cx="1045009"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Solutions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grpSp>
        <p:grpSp>
          <p:nvGrpSpPr>
            <p:cNvPr id="60" name="그룹 59">
              <a:extLst>
                <a:ext uri="{FF2B5EF4-FFF2-40B4-BE49-F238E27FC236}">
                  <a16:creationId xmlns:a16="http://schemas.microsoft.com/office/drawing/2014/main" id="{0BAA3AC1-F7A1-4D4C-9C2E-03CB39CE2B07}"/>
                </a:ext>
              </a:extLst>
            </p:cNvPr>
            <p:cNvGrpSpPr/>
            <p:nvPr/>
          </p:nvGrpSpPr>
          <p:grpSpPr>
            <a:xfrm>
              <a:off x="4829090" y="503556"/>
              <a:ext cx="4478654" cy="45719"/>
              <a:chOff x="4791722" y="503556"/>
              <a:chExt cx="4478654" cy="45719"/>
            </a:xfrm>
          </p:grpSpPr>
          <p:cxnSp>
            <p:nvCxnSpPr>
              <p:cNvPr id="61" name="직선 연결선 60">
                <a:extLst>
                  <a:ext uri="{FF2B5EF4-FFF2-40B4-BE49-F238E27FC236}">
                    <a16:creationId xmlns:a16="http://schemas.microsoft.com/office/drawing/2014/main" id="{80CCC613-3215-4822-8972-BA3AB775C869}"/>
                  </a:ext>
                </a:extLst>
              </p:cNvPr>
              <p:cNvCxnSpPr>
                <a:cxnSpLocks/>
              </p:cNvCxnSpPr>
              <p:nvPr/>
            </p:nvCxnSpPr>
            <p:spPr>
              <a:xfrm>
                <a:off x="4791722" y="521503"/>
                <a:ext cx="4478654" cy="22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B5080BFC-A910-43C1-A8F8-EA26620C4503}"/>
                  </a:ext>
                </a:extLst>
              </p:cNvPr>
              <p:cNvSpPr/>
              <p:nvPr/>
            </p:nvSpPr>
            <p:spPr>
              <a:xfrm>
                <a:off x="5712012" y="503556"/>
                <a:ext cx="488393" cy="45719"/>
              </a:xfrm>
              <a:prstGeom prst="rect">
                <a:avLst/>
              </a:prstGeom>
              <a:solidFill>
                <a:srgbClr val="098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57" name="TextBox 56">
            <a:extLst>
              <a:ext uri="{FF2B5EF4-FFF2-40B4-BE49-F238E27FC236}">
                <a16:creationId xmlns:a16="http://schemas.microsoft.com/office/drawing/2014/main" id="{D7707CE8-F6F6-4BDB-A486-DAC2B7FB7BFD}"/>
              </a:ext>
            </a:extLst>
          </p:cNvPr>
          <p:cNvSpPr txBox="1"/>
          <p:nvPr/>
        </p:nvSpPr>
        <p:spPr>
          <a:xfrm>
            <a:off x="8332094" y="444593"/>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Opportunity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bg1"/>
                </a:solidFill>
                <a:latin typeface="a아시아헤드1" panose="02020600000000000000" pitchFamily="18" charset="-127"/>
                <a:ea typeface="a아시아헤드1" panose="02020600000000000000" pitchFamily="18" charset="-127"/>
              </a:rPr>
              <a:t>&amp; </a:t>
            </a:r>
            <a:r>
              <a:rPr kumimoji="0" lang="en-US" altLang="ko-KR"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rPr>
              <a:t>Challenge</a:t>
            </a:r>
            <a:endParaRPr kumimoji="0" lang="ko-KR" altLang="en-US" sz="1000" b="0" i="0" u="none" strike="noStrike" kern="1200" cap="none" spc="0" normalizeH="0" baseline="0" noProof="0" dirty="0">
              <a:ln>
                <a:noFill/>
              </a:ln>
              <a:solidFill>
                <a:schemeClr val="bg1"/>
              </a:solidFill>
              <a:effectLst/>
              <a:uLnTx/>
              <a:uFillTx/>
              <a:latin typeface="a아시아헤드1" panose="02020600000000000000" pitchFamily="18" charset="-127"/>
              <a:ea typeface="a아시아헤드1" panose="02020600000000000000" pitchFamily="18" charset="-127"/>
              <a:cs typeface="+mn-cs"/>
            </a:endParaRPr>
          </a:p>
        </p:txBody>
      </p:sp>
      <p:sp>
        <p:nvSpPr>
          <p:cNvPr id="58" name="TextBox 57">
            <a:extLst>
              <a:ext uri="{FF2B5EF4-FFF2-40B4-BE49-F238E27FC236}">
                <a16:creationId xmlns:a16="http://schemas.microsoft.com/office/drawing/2014/main" id="{7446DAB2-1449-466A-AFED-2666CBC8B3E9}"/>
              </a:ext>
            </a:extLst>
          </p:cNvPr>
          <p:cNvSpPr txBox="1"/>
          <p:nvPr/>
        </p:nvSpPr>
        <p:spPr>
          <a:xfrm>
            <a:off x="11164952" y="461948"/>
            <a:ext cx="104500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solidFill>
                  <a:prstClr val="white">
                    <a:lumMod val="75000"/>
                  </a:prstClr>
                </a:solidFill>
                <a:latin typeface="a아시아헤드1" panose="02020600000000000000" pitchFamily="18" charset="-127"/>
                <a:ea typeface="a아시아헤드1" panose="02020600000000000000" pitchFamily="18" charset="-127"/>
              </a:rPr>
              <a:t>Benefits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rPr>
              <a:t>&amp; Costs</a:t>
            </a:r>
            <a:endParaRPr kumimoji="0" lang="ko-KR" altLang="en-US" sz="1000" b="0" i="0" u="none" strike="noStrike" kern="1200" cap="none" spc="0" normalizeH="0" baseline="0" noProof="0" dirty="0">
              <a:ln>
                <a:noFill/>
              </a:ln>
              <a:solidFill>
                <a:prstClr val="white">
                  <a:lumMod val="75000"/>
                </a:prstClr>
              </a:solidFill>
              <a:effectLst/>
              <a:uLnTx/>
              <a:uFillTx/>
              <a:latin typeface="a아시아헤드1" panose="02020600000000000000" pitchFamily="18" charset="-127"/>
              <a:ea typeface="a아시아헤드1" panose="02020600000000000000" pitchFamily="18" charset="-127"/>
              <a:cs typeface="+mn-cs"/>
            </a:endParaRPr>
          </a:p>
        </p:txBody>
      </p:sp>
      <p:pic>
        <p:nvPicPr>
          <p:cNvPr id="54" name="Picture 2" descr="ì°ë² ë¡ê³ ì ëí ì´ë¯¸ì§ ê²ìê²°ê³¼">
            <a:extLst>
              <a:ext uri="{FF2B5EF4-FFF2-40B4-BE49-F238E27FC236}">
                <a16:creationId xmlns:a16="http://schemas.microsoft.com/office/drawing/2014/main" id="{D1A6C99E-59CC-4AB8-B58B-B3446A31F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7792" y="193926"/>
            <a:ext cx="1130273" cy="65077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4DC63C-55AA-438F-9920-C1AAD93289DB}"/>
              </a:ext>
            </a:extLst>
          </p:cNvPr>
          <p:cNvSpPr txBox="1"/>
          <p:nvPr/>
        </p:nvSpPr>
        <p:spPr>
          <a:xfrm>
            <a:off x="552922" y="165351"/>
            <a:ext cx="1981633" cy="553998"/>
          </a:xfrm>
          <a:prstGeom prst="rect">
            <a:avLst/>
          </a:prstGeom>
          <a:noFill/>
        </p:spPr>
        <p:txBody>
          <a:bodyPr wrap="none" rtlCol="0">
            <a:spAutoFit/>
          </a:bodyPr>
          <a:lstStyle/>
          <a:p>
            <a:r>
              <a:rPr lang="en-US" altLang="ko-KR" sz="3000" b="1" dirty="0">
                <a:solidFill>
                  <a:schemeClr val="bg1"/>
                </a:solidFill>
              </a:rPr>
              <a:t>Challenge</a:t>
            </a:r>
            <a:endParaRPr lang="ko-KR" altLang="en-US" sz="3000" b="1" dirty="0">
              <a:solidFill>
                <a:schemeClr val="bg1"/>
              </a:solidFill>
            </a:endParaRPr>
          </a:p>
        </p:txBody>
      </p:sp>
      <p:pic>
        <p:nvPicPr>
          <p:cNvPr id="68" name="그림 67" descr="텍스트, 클립아트, 기어이(가) 표시된 사진&#10;&#10;자동 생성된 설명">
            <a:extLst>
              <a:ext uri="{FF2B5EF4-FFF2-40B4-BE49-F238E27FC236}">
                <a16:creationId xmlns:a16="http://schemas.microsoft.com/office/drawing/2014/main" id="{89D67946-6178-4334-8F01-B4BB6933B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31" y="6472837"/>
            <a:ext cx="1162438" cy="390247"/>
          </a:xfrm>
          <a:prstGeom prst="rect">
            <a:avLst/>
          </a:prstGeom>
        </p:spPr>
      </p:pic>
      <p:sp>
        <p:nvSpPr>
          <p:cNvPr id="23" name="TextBox 22">
            <a:extLst>
              <a:ext uri="{FF2B5EF4-FFF2-40B4-BE49-F238E27FC236}">
                <a16:creationId xmlns:a16="http://schemas.microsoft.com/office/drawing/2014/main" id="{6A07E2B0-80C6-4F7C-B629-CDC79C562AA6}"/>
              </a:ext>
            </a:extLst>
          </p:cNvPr>
          <p:cNvSpPr txBox="1"/>
          <p:nvPr/>
        </p:nvSpPr>
        <p:spPr>
          <a:xfrm>
            <a:off x="932481" y="2497832"/>
            <a:ext cx="6892908" cy="861774"/>
          </a:xfrm>
          <a:prstGeom prst="rect">
            <a:avLst/>
          </a:prstGeom>
          <a:noFill/>
        </p:spPr>
        <p:txBody>
          <a:bodyPr wrap="square" rtlCol="0">
            <a:spAutoFit/>
          </a:bodyPr>
          <a:lstStyle/>
          <a:p>
            <a:r>
              <a:rPr lang="en-US" altLang="ko-KR" sz="2500" b="1" dirty="0">
                <a:solidFill>
                  <a:schemeClr val="bg1"/>
                </a:solidFill>
              </a:rPr>
              <a:t>Difficulties on handling </a:t>
            </a:r>
          </a:p>
          <a:p>
            <a:r>
              <a:rPr lang="en-US" altLang="ko-KR" sz="2500" b="1" dirty="0">
                <a:solidFill>
                  <a:schemeClr val="bg1"/>
                </a:solidFill>
              </a:rPr>
              <a:t>with huge data</a:t>
            </a:r>
            <a:endParaRPr lang="ko-KR" altLang="en-US" sz="2500" b="1" dirty="0">
              <a:solidFill>
                <a:schemeClr val="bg1"/>
              </a:solidFill>
            </a:endParaRPr>
          </a:p>
        </p:txBody>
      </p:sp>
      <p:sp>
        <p:nvSpPr>
          <p:cNvPr id="27" name="TextBox 26">
            <a:extLst>
              <a:ext uri="{FF2B5EF4-FFF2-40B4-BE49-F238E27FC236}">
                <a16:creationId xmlns:a16="http://schemas.microsoft.com/office/drawing/2014/main" id="{245A332E-7A7A-4E48-8F59-ECAD8925C8E4}"/>
              </a:ext>
            </a:extLst>
          </p:cNvPr>
          <p:cNvSpPr txBox="1"/>
          <p:nvPr/>
        </p:nvSpPr>
        <p:spPr>
          <a:xfrm>
            <a:off x="932481" y="3764722"/>
            <a:ext cx="6204856" cy="1631216"/>
          </a:xfrm>
          <a:prstGeom prst="rect">
            <a:avLst/>
          </a:prstGeom>
          <a:noFill/>
        </p:spPr>
        <p:txBody>
          <a:bodyPr wrap="square">
            <a:spAutoFit/>
          </a:bodyPr>
          <a:lstStyle/>
          <a:p>
            <a:r>
              <a:rPr lang="en-US" altLang="ko-KR" sz="2500" b="1" dirty="0">
                <a:solidFill>
                  <a:schemeClr val="bg1"/>
                </a:solidFill>
              </a:rPr>
              <a:t>N</a:t>
            </a:r>
            <a:r>
              <a:rPr lang="en-US" altLang="ko-KR" sz="2500" b="1" i="0" dirty="0">
                <a:solidFill>
                  <a:schemeClr val="bg1"/>
                </a:solidFill>
                <a:effectLst/>
              </a:rPr>
              <a:t>eed to </a:t>
            </a:r>
            <a:r>
              <a:rPr lang="en-US" altLang="ko-KR" sz="2500" b="1" dirty="0">
                <a:solidFill>
                  <a:schemeClr val="bg1"/>
                </a:solidFill>
              </a:rPr>
              <a:t>draw</a:t>
            </a:r>
            <a:r>
              <a:rPr lang="en-US" altLang="ko-KR" sz="2500" b="1" i="0" dirty="0">
                <a:solidFill>
                  <a:schemeClr val="bg1"/>
                </a:solidFill>
                <a:effectLst/>
              </a:rPr>
              <a:t> not only customer,</a:t>
            </a:r>
          </a:p>
          <a:p>
            <a:r>
              <a:rPr lang="en-US" altLang="ko-KR" sz="2500" b="1" i="0" dirty="0">
                <a:solidFill>
                  <a:schemeClr val="bg1"/>
                </a:solidFill>
                <a:effectLst/>
              </a:rPr>
              <a:t>but also driver into uber platform</a:t>
            </a:r>
          </a:p>
          <a:p>
            <a:r>
              <a:rPr lang="en-US" altLang="ko-KR" sz="2500" b="1" dirty="0">
                <a:solidFill>
                  <a:schemeClr val="bg1"/>
                </a:solidFill>
              </a:rPr>
              <a:t>, solving problems inherent in traditional taxi service</a:t>
            </a:r>
            <a:endParaRPr lang="ko-KR" altLang="en-US" sz="2500" b="1" dirty="0">
              <a:solidFill>
                <a:schemeClr val="bg1"/>
              </a:solidFill>
            </a:endParaRPr>
          </a:p>
        </p:txBody>
      </p:sp>
      <p:sp>
        <p:nvSpPr>
          <p:cNvPr id="19" name="TextBox 18">
            <a:extLst>
              <a:ext uri="{FF2B5EF4-FFF2-40B4-BE49-F238E27FC236}">
                <a16:creationId xmlns:a16="http://schemas.microsoft.com/office/drawing/2014/main" id="{591C1D82-ED72-4DC2-9E98-D4BADDB34ACB}"/>
              </a:ext>
            </a:extLst>
          </p:cNvPr>
          <p:cNvSpPr txBox="1"/>
          <p:nvPr/>
        </p:nvSpPr>
        <p:spPr>
          <a:xfrm>
            <a:off x="7689948" y="4072498"/>
            <a:ext cx="6204856" cy="1015663"/>
          </a:xfrm>
          <a:prstGeom prst="rect">
            <a:avLst/>
          </a:prstGeom>
          <a:noFill/>
        </p:spPr>
        <p:txBody>
          <a:bodyPr wrap="square">
            <a:spAutoFit/>
          </a:bodyPr>
          <a:lstStyle/>
          <a:p>
            <a:r>
              <a:rPr lang="en-US" altLang="ko-KR" sz="3000" b="1" dirty="0">
                <a:solidFill>
                  <a:schemeClr val="bg1"/>
                </a:solidFill>
              </a:rPr>
              <a:t>How to match</a:t>
            </a:r>
          </a:p>
          <a:p>
            <a:r>
              <a:rPr lang="en-US" altLang="ko-KR" sz="3000" b="1" dirty="0">
                <a:solidFill>
                  <a:schemeClr val="bg1"/>
                </a:solidFill>
              </a:rPr>
              <a:t>How to price</a:t>
            </a:r>
          </a:p>
        </p:txBody>
      </p:sp>
      <p:sp>
        <p:nvSpPr>
          <p:cNvPr id="3" name="같음 기호 2">
            <a:extLst>
              <a:ext uri="{FF2B5EF4-FFF2-40B4-BE49-F238E27FC236}">
                <a16:creationId xmlns:a16="http://schemas.microsoft.com/office/drawing/2014/main" id="{9650E904-E769-43FC-819C-1D640D11926C}"/>
              </a:ext>
            </a:extLst>
          </p:cNvPr>
          <p:cNvSpPr/>
          <p:nvPr/>
        </p:nvSpPr>
        <p:spPr>
          <a:xfrm>
            <a:off x="6673691" y="4304056"/>
            <a:ext cx="577946" cy="552546"/>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244211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6084</TotalTime>
  <Words>3634</Words>
  <Application>Microsoft Office PowerPoint</Application>
  <PresentationFormat>와이드스크린</PresentationFormat>
  <Paragraphs>410</Paragraphs>
  <Slides>20</Slides>
  <Notes>19</Notes>
  <HiddenSlides>0</HiddenSlides>
  <MMClips>0</MMClips>
  <ScaleCrop>false</ScaleCrop>
  <HeadingPairs>
    <vt:vector size="8" baseType="variant">
      <vt:variant>
        <vt:lpstr>사용한 글꼴</vt:lpstr>
      </vt:variant>
      <vt:variant>
        <vt:i4>13</vt:i4>
      </vt:variant>
      <vt:variant>
        <vt:lpstr>테마</vt:lpstr>
      </vt:variant>
      <vt:variant>
        <vt:i4>1</vt:i4>
      </vt:variant>
      <vt:variant>
        <vt:lpstr>포함된 OLE 서버</vt:lpstr>
      </vt:variant>
      <vt:variant>
        <vt:i4>0</vt:i4>
      </vt:variant>
      <vt:variant>
        <vt:lpstr>슬라이드 제목</vt:lpstr>
      </vt:variant>
      <vt:variant>
        <vt:i4>20</vt:i4>
      </vt:variant>
    </vt:vector>
  </HeadingPairs>
  <TitlesOfParts>
    <vt:vector size="34" baseType="lpstr">
      <vt:lpstr>맑은 고딕</vt:lpstr>
      <vt:lpstr>a타이틀고딕3</vt:lpstr>
      <vt:lpstr>Apple SD Gothic Neo</vt:lpstr>
      <vt:lpstr>Open Sans</vt:lpstr>
      <vt:lpstr>a타이틀고딕2</vt:lpstr>
      <vt:lpstr>Symbol</vt:lpstr>
      <vt:lpstr>var(--font-heading)</vt:lpstr>
      <vt:lpstr>Maison Neue</vt:lpstr>
      <vt:lpstr>Helvetica Neue</vt:lpstr>
      <vt:lpstr>a아시아헤드1</vt:lpstr>
      <vt:lpstr>Arial</vt:lpstr>
      <vt:lpstr>Lato</vt:lpstr>
      <vt:lpstr>Arame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성우 조</dc:creator>
  <cp:lastModifiedBy>조 성우</cp:lastModifiedBy>
  <cp:revision>149</cp:revision>
  <dcterms:created xsi:type="dcterms:W3CDTF">2018-12-01T11:34:05Z</dcterms:created>
  <dcterms:modified xsi:type="dcterms:W3CDTF">2022-04-06T04:29:55Z</dcterms:modified>
</cp:coreProperties>
</file>